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6"/>
  </p:notesMasterIdLst>
  <p:handoutMasterIdLst>
    <p:handoutMasterId r:id="rId17"/>
  </p:handoutMasterIdLst>
  <p:sldIdLst>
    <p:sldId id="256" r:id="rId2"/>
    <p:sldId id="409" r:id="rId3"/>
    <p:sldId id="427" r:id="rId4"/>
    <p:sldId id="406" r:id="rId5"/>
    <p:sldId id="413" r:id="rId6"/>
    <p:sldId id="428" r:id="rId7"/>
    <p:sldId id="287" r:id="rId8"/>
    <p:sldId id="375" r:id="rId9"/>
    <p:sldId id="422" r:id="rId10"/>
    <p:sldId id="424" r:id="rId11"/>
    <p:sldId id="425" r:id="rId12"/>
    <p:sldId id="429" r:id="rId13"/>
    <p:sldId id="426" r:id="rId14"/>
    <p:sldId id="37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2" autoAdjust="0"/>
    <p:restoredTop sz="88029" autoAdjust="0"/>
  </p:normalViewPr>
  <p:slideViewPr>
    <p:cSldViewPr snapToGrid="0">
      <p:cViewPr varScale="1">
        <p:scale>
          <a:sx n="64" d="100"/>
          <a:sy n="64" d="100"/>
        </p:scale>
        <p:origin x="1002" y="4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7/7/2021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7/7/2021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a:p>
        </p:txBody>
      </p:sp>
    </p:spTree>
    <p:extLst>
      <p:ext uri="{BB962C8B-B14F-4D97-AF65-F5344CB8AC3E}">
        <p14:creationId xmlns:p14="http://schemas.microsoft.com/office/powerpoint/2010/main" val="779159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1914227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worksheet 1</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565334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quiz template for teachers to share with their students:</a:t>
            </a:r>
          </a:p>
          <a:p>
            <a:r>
              <a:rPr lang="en-GB" dirty="0"/>
              <a:t>https://forms.office.com/Pages/ShareFormPage.aspx?id=cdJyXzS9Y0yZF8UZZlqALiw7DWJu831Jg5qPZF4a9X9UNUhENEo0R1UxV1EzNEVMNEc4UVcyMVRPTi4u&amp;sharetoken=jGwHUUieaHHcBfPWL1bV</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1186020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a:p>
        </p:txBody>
      </p:sp>
    </p:spTree>
    <p:extLst>
      <p:ext uri="{BB962C8B-B14F-4D97-AF65-F5344CB8AC3E}">
        <p14:creationId xmlns:p14="http://schemas.microsoft.com/office/powerpoint/2010/main" val="3639707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2162799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2535936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369474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702361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need to play the first half of the video, it gets a little wordy after that.</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in pairs as already covered in a previous topic. </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1638224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1538810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hyperlink" Target="https://www.youtube.com/watch?v=BGMG7AIKN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youtube.com/watch?v=Q6G2voCg08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noProof="1"/>
              <a:t>Unit 1:</a:t>
            </a:r>
          </a:p>
          <a:p>
            <a:r>
              <a:rPr lang="en-US" noProof="1"/>
              <a:t>The digital world</a:t>
            </a:r>
          </a:p>
          <a:p>
            <a:endParaRPr lang="en-US" noProof="1"/>
          </a:p>
          <a:p>
            <a:r>
              <a:rPr lang="en-US" noProof="1"/>
              <a:t>DT24: Cyber resilience </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6" name="Picture Placeholder 5">
            <a:extLst>
              <a:ext uri="{FF2B5EF4-FFF2-40B4-BE49-F238E27FC236}">
                <a16:creationId xmlns:a16="http://schemas.microsoft.com/office/drawing/2014/main" id="{23258C3F-3423-46A8-8DC8-1267EA3BD622}"/>
              </a:ext>
            </a:extLst>
          </p:cNvPr>
          <p:cNvPicPr>
            <a:picLocks noGrp="1" noChangeAspect="1"/>
          </p:cNvPicPr>
          <p:nvPr>
            <p:ph type="pic" sz="quarter" idx="10"/>
          </p:nvPr>
        </p:nvPicPr>
        <p:blipFill>
          <a:blip r:embed="rId2"/>
          <a:srcRect l="10984" r="10984"/>
          <a:stretch>
            <a:fillRect/>
          </a:stretch>
        </p:blipFill>
        <p:spPr>
          <a:prstGeom prst="rect">
            <a:avLst/>
          </a:prstGeom>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 y="146385"/>
            <a:ext cx="6515100" cy="461665"/>
          </a:xfrm>
          <a:prstGeom prst="rect">
            <a:avLst/>
          </a:prstGeom>
          <a:noFill/>
        </p:spPr>
        <p:txBody>
          <a:bodyPr wrap="square" rtlCol="0">
            <a:spAutoFit/>
          </a:bodyPr>
          <a:lstStyle/>
          <a:p>
            <a:r>
              <a:rPr lang="en-GB" sz="2400" b="1" u="sng" dirty="0">
                <a:latin typeface="+mj-lt"/>
              </a:rPr>
              <a:t>Patch management </a:t>
            </a:r>
          </a:p>
        </p:txBody>
      </p:sp>
      <p:sp>
        <p:nvSpPr>
          <p:cNvPr id="16" name="Rectangle 15">
            <a:extLst>
              <a:ext uri="{FF2B5EF4-FFF2-40B4-BE49-F238E27FC236}">
                <a16:creationId xmlns:a16="http://schemas.microsoft.com/office/drawing/2014/main" id="{68AA8E14-3FFA-4E3D-9C52-CE14467164A4}"/>
              </a:ext>
            </a:extLst>
          </p:cNvPr>
          <p:cNvSpPr/>
          <p:nvPr/>
        </p:nvSpPr>
        <p:spPr>
          <a:xfrm>
            <a:off x="4135919" y="581992"/>
            <a:ext cx="7898915" cy="75213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There are many resilience controls a company may use to prevent a cyber attack, such as patch management. </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1378485729"/>
              </p:ext>
            </p:extLst>
          </p:nvPr>
        </p:nvGraphicFramePr>
        <p:xfrm>
          <a:off x="4146718" y="1540162"/>
          <a:ext cx="7898914" cy="1097280"/>
        </p:xfrm>
        <a:graphic>
          <a:graphicData uri="http://schemas.openxmlformats.org/drawingml/2006/table">
            <a:tbl>
              <a:tblPr firstRow="1" bandRow="1">
                <a:tableStyleId>{5C22544A-7EE6-4342-B048-85BDC9FD1C3A}</a:tableStyleId>
              </a:tblPr>
              <a:tblGrid>
                <a:gridCol w="7898914">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03965">
                <a:tc>
                  <a:txBody>
                    <a:bodyPr/>
                    <a:lstStyle/>
                    <a:p>
                      <a:pPr marL="457200" indent="-457200" algn="l">
                        <a:buFont typeface="+mj-lt"/>
                        <a:buAutoNum type="arabicPeriod"/>
                      </a:pPr>
                      <a:r>
                        <a:rPr lang="en-GB" sz="2000" b="0" dirty="0">
                          <a:latin typeface="Tw Cen MT" panose="020B0602020104020603" pitchFamily="34" charset="0"/>
                        </a:rPr>
                        <a:t>What is the purpose of patch management? Why is this used to help prevent a cyber attack? (Use the image as a clue!)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7993334" y="1309642"/>
            <a:ext cx="537575" cy="48702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126280333"/>
              </p:ext>
            </p:extLst>
          </p:nvPr>
        </p:nvGraphicFramePr>
        <p:xfrm>
          <a:off x="4134234" y="3398779"/>
          <a:ext cx="7898916" cy="2926080"/>
        </p:xfrm>
        <a:graphic>
          <a:graphicData uri="http://schemas.openxmlformats.org/drawingml/2006/table">
            <a:tbl>
              <a:tblPr firstRow="1" bandRow="1">
                <a:tableStyleId>{5C22544A-7EE6-4342-B048-85BDC9FD1C3A}</a:tableStyleId>
              </a:tblPr>
              <a:tblGrid>
                <a:gridCol w="7898916">
                  <a:extLst>
                    <a:ext uri="{9D8B030D-6E8A-4147-A177-3AD203B41FA5}">
                      <a16:colId xmlns:a16="http://schemas.microsoft.com/office/drawing/2014/main" val="1827917660"/>
                    </a:ext>
                  </a:extLst>
                </a:gridCol>
              </a:tblGrid>
              <a:tr h="32208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757090">
                <a:tc>
                  <a:txBody>
                    <a:bodyPr/>
                    <a:lstStyle/>
                    <a:p>
                      <a:pPr marL="342900" indent="-342900" algn="l">
                        <a:buFont typeface="Arial" panose="020B0604020202020204" pitchFamily="34" charset="0"/>
                        <a:buChar char="•"/>
                      </a:pPr>
                      <a:r>
                        <a:rPr lang="en-GB" sz="2000" b="0" dirty="0">
                          <a:latin typeface="Tw Cen MT" panose="020B0602020104020603" pitchFamily="34" charset="0"/>
                        </a:rPr>
                        <a:t>Patch management consists of scanning computers, mobile devices or other machines on a network for missing software updates, known as “patches” and fixing the problem by deploying those patches as soon as they become available. </a:t>
                      </a:r>
                    </a:p>
                    <a:p>
                      <a:pPr marL="342900" indent="-342900" algn="l">
                        <a:buFont typeface="Arial" panose="020B0604020202020204" pitchFamily="34" charset="0"/>
                        <a:buChar char="•"/>
                      </a:pPr>
                      <a:r>
                        <a:rPr lang="en-GB" sz="2000" b="0" dirty="0">
                          <a:latin typeface="Tw Cen MT" panose="020B0602020104020603" pitchFamily="34" charset="0"/>
                        </a:rPr>
                        <a:t>Patches are a type of code that is inserted (or patched) into the code of an existing software program. </a:t>
                      </a:r>
                    </a:p>
                    <a:p>
                      <a:pPr marL="342900" indent="-342900" algn="l">
                        <a:buFont typeface="Arial" panose="020B0604020202020204" pitchFamily="34" charset="0"/>
                        <a:buChar char="•"/>
                      </a:pPr>
                      <a:r>
                        <a:rPr lang="en-GB" sz="2000" b="0" dirty="0">
                          <a:latin typeface="Tw Cen MT" panose="020B0602020104020603" pitchFamily="34" charset="0"/>
                        </a:rPr>
                        <a:t>It is typically a stop-gap measure until a new full release of the software becomes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8057" y="1296649"/>
            <a:ext cx="537575" cy="4870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a:extLst>
              <a:ext uri="{FF2B5EF4-FFF2-40B4-BE49-F238E27FC236}">
                <a16:creationId xmlns:a16="http://schemas.microsoft.com/office/drawing/2014/main" id="{D1764A20-7E42-4FD3-B216-761BED77C9E8}"/>
              </a:ext>
            </a:extLst>
          </p:cNvPr>
          <p:cNvGraphicFramePr>
            <a:graphicFrameLocks noGrp="1"/>
          </p:cNvGraphicFramePr>
          <p:nvPr>
            <p:extLst>
              <p:ext uri="{D42A27DB-BD31-4B8C-83A1-F6EECF244321}">
                <p14:modId xmlns:p14="http://schemas.microsoft.com/office/powerpoint/2010/main" val="2938536467"/>
              </p:ext>
            </p:extLst>
          </p:nvPr>
        </p:nvGraphicFramePr>
        <p:xfrm>
          <a:off x="158850" y="3398779"/>
          <a:ext cx="3800238" cy="1554480"/>
        </p:xfrm>
        <a:graphic>
          <a:graphicData uri="http://schemas.openxmlformats.org/drawingml/2006/table">
            <a:tbl>
              <a:tblPr firstRow="1" bandRow="1">
                <a:tableStyleId>{5C22544A-7EE6-4342-B048-85BDC9FD1C3A}</a:tableStyleId>
              </a:tblPr>
              <a:tblGrid>
                <a:gridCol w="3800238">
                  <a:extLst>
                    <a:ext uri="{9D8B030D-6E8A-4147-A177-3AD203B41FA5}">
                      <a16:colId xmlns:a16="http://schemas.microsoft.com/office/drawing/2014/main" val="1827917660"/>
                    </a:ext>
                  </a:extLst>
                </a:gridCol>
              </a:tblGrid>
              <a:tr h="248617">
                <a:tc>
                  <a:txBody>
                    <a:bodyPr/>
                    <a:lstStyle/>
                    <a:p>
                      <a:r>
                        <a:rPr lang="en-GB" sz="1800" b="0" dirty="0">
                          <a:latin typeface="Tw Cen MT" panose="020B0602020104020603" pitchFamily="34" charset="0"/>
                        </a:rPr>
                        <a:t>Analogy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699538">
                <a:tc>
                  <a:txBody>
                    <a:bodyPr/>
                    <a:lstStyle/>
                    <a:p>
                      <a:pPr algn="l"/>
                      <a:r>
                        <a:rPr lang="en-GB" sz="1800" b="0" dirty="0">
                          <a:latin typeface="Tw Cen MT" panose="020B0602020104020603" pitchFamily="34" charset="0"/>
                        </a:rPr>
                        <a:t>Just like a plastic is used to protect a cut, a patch is used to protect software and it’s associated network from potential vulnerabilities.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4" name="Picture 3">
            <a:extLst>
              <a:ext uri="{FF2B5EF4-FFF2-40B4-BE49-F238E27FC236}">
                <a16:creationId xmlns:a16="http://schemas.microsoft.com/office/drawing/2014/main" id="{7B0266BB-5904-4540-AEFC-06F2C9762EC9}"/>
              </a:ext>
            </a:extLst>
          </p:cNvPr>
          <p:cNvPicPr>
            <a:picLocks noChangeAspect="1"/>
          </p:cNvPicPr>
          <p:nvPr/>
        </p:nvPicPr>
        <p:blipFill>
          <a:blip r:embed="rId4"/>
          <a:stretch>
            <a:fillRect/>
          </a:stretch>
        </p:blipFill>
        <p:spPr>
          <a:xfrm>
            <a:off x="146368" y="634507"/>
            <a:ext cx="3803434" cy="2324321"/>
          </a:xfrm>
          <a:prstGeom prst="rect">
            <a:avLst/>
          </a:prstGeom>
          <a:ln>
            <a:solidFill>
              <a:schemeClr val="tx1"/>
            </a:solidFill>
          </a:ln>
        </p:spPr>
      </p:pic>
    </p:spTree>
    <p:extLst>
      <p:ext uri="{BB962C8B-B14F-4D97-AF65-F5344CB8AC3E}">
        <p14:creationId xmlns:p14="http://schemas.microsoft.com/office/powerpoint/2010/main" val="276602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 y="146385"/>
            <a:ext cx="6515100" cy="461665"/>
          </a:xfrm>
          <a:prstGeom prst="rect">
            <a:avLst/>
          </a:prstGeom>
          <a:noFill/>
        </p:spPr>
        <p:txBody>
          <a:bodyPr wrap="square" rtlCol="0">
            <a:spAutoFit/>
          </a:bodyPr>
          <a:lstStyle/>
          <a:p>
            <a:r>
              <a:rPr lang="en-GB" sz="2400" b="1" u="sng" dirty="0">
                <a:latin typeface="+mj-lt"/>
              </a:rPr>
              <a:t>Audit trails</a:t>
            </a:r>
          </a:p>
        </p:txBody>
      </p:sp>
      <p:sp>
        <p:nvSpPr>
          <p:cNvPr id="16" name="Rectangle 15">
            <a:extLst>
              <a:ext uri="{FF2B5EF4-FFF2-40B4-BE49-F238E27FC236}">
                <a16:creationId xmlns:a16="http://schemas.microsoft.com/office/drawing/2014/main" id="{68AA8E14-3FFA-4E3D-9C52-CE14467164A4}"/>
              </a:ext>
            </a:extLst>
          </p:cNvPr>
          <p:cNvSpPr/>
          <p:nvPr/>
        </p:nvSpPr>
        <p:spPr>
          <a:xfrm>
            <a:off x="4135919" y="581992"/>
            <a:ext cx="7898915" cy="97698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There are many resilience controls a company may use to prevent a cyber attack, such as an audit trial. This can also be referred to as network forensics.</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881256837"/>
              </p:ext>
            </p:extLst>
          </p:nvPr>
        </p:nvGraphicFramePr>
        <p:xfrm>
          <a:off x="4146718" y="1783675"/>
          <a:ext cx="7898914" cy="1097280"/>
        </p:xfrm>
        <a:graphic>
          <a:graphicData uri="http://schemas.openxmlformats.org/drawingml/2006/table">
            <a:tbl>
              <a:tblPr firstRow="1" bandRow="1">
                <a:tableStyleId>{5C22544A-7EE6-4342-B048-85BDC9FD1C3A}</a:tableStyleId>
              </a:tblPr>
              <a:tblGrid>
                <a:gridCol w="7898914">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03965">
                <a:tc>
                  <a:txBody>
                    <a:bodyPr/>
                    <a:lstStyle/>
                    <a:p>
                      <a:pPr marL="457200" indent="-457200" algn="l">
                        <a:buAutoNum type="arabicPeriod"/>
                      </a:pPr>
                      <a:r>
                        <a:rPr lang="en-GB" sz="2000" b="0" dirty="0">
                          <a:latin typeface="Tw Cen MT" panose="020B0602020104020603" pitchFamily="34" charset="0"/>
                        </a:rPr>
                        <a:t>What is the purpose of forensic science?</a:t>
                      </a:r>
                    </a:p>
                    <a:p>
                      <a:pPr marL="457200" indent="-457200" algn="l">
                        <a:buAutoNum type="arabicPeriod"/>
                      </a:pPr>
                      <a:r>
                        <a:rPr lang="en-GB" sz="2000" b="0" dirty="0">
                          <a:latin typeface="Tw Cen MT" panose="020B0602020104020603" pitchFamily="34" charset="0"/>
                        </a:rPr>
                        <a:t>How can forensics be applied to managing systems and networks?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7948364" y="1492568"/>
            <a:ext cx="537575" cy="48702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1801434053"/>
              </p:ext>
            </p:extLst>
          </p:nvPr>
        </p:nvGraphicFramePr>
        <p:xfrm>
          <a:off x="4135918" y="3718040"/>
          <a:ext cx="7898916" cy="2688775"/>
        </p:xfrm>
        <a:graphic>
          <a:graphicData uri="http://schemas.openxmlformats.org/drawingml/2006/table">
            <a:tbl>
              <a:tblPr firstRow="1" bandRow="1">
                <a:tableStyleId>{5C22544A-7EE6-4342-B048-85BDC9FD1C3A}</a:tableStyleId>
              </a:tblPr>
              <a:tblGrid>
                <a:gridCol w="7898916">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This allows scientists to examine and analyse evidence from crime scenes to assist with the investigation and prosecution of criminals. </a:t>
                      </a:r>
                    </a:p>
                    <a:p>
                      <a:pPr marL="457200" indent="-457200" algn="l">
                        <a:buAutoNum type="arabicPeriod"/>
                      </a:pPr>
                      <a:r>
                        <a:rPr lang="en-GB" sz="2000" b="0" dirty="0">
                          <a:latin typeface="Tw Cen MT" panose="020B0602020104020603" pitchFamily="34" charset="0"/>
                        </a:rPr>
                        <a:t>Organisations can use forensics to monitor network activity such as who has logged in where, what time they logged in, how many attempts they made to login etc. It can be an effective way of monitoring, recording and analysing network events which could lead to the detection of illegal activity.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8057" y="1514294"/>
            <a:ext cx="537575" cy="4870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108F7B9-4EBE-4ACC-AFE0-D643C01302C1}"/>
              </a:ext>
            </a:extLst>
          </p:cNvPr>
          <p:cNvPicPr>
            <a:picLocks noChangeAspect="1"/>
          </p:cNvPicPr>
          <p:nvPr/>
        </p:nvPicPr>
        <p:blipFill rotWithShape="1">
          <a:blip r:embed="rId4"/>
          <a:srcRect l="18557" r="20437"/>
          <a:stretch/>
        </p:blipFill>
        <p:spPr>
          <a:xfrm>
            <a:off x="157166" y="608050"/>
            <a:ext cx="3839663" cy="3540303"/>
          </a:xfrm>
          <a:prstGeom prst="rect">
            <a:avLst/>
          </a:prstGeom>
          <a:ln>
            <a:solidFill>
              <a:schemeClr val="tx1"/>
            </a:solidFill>
          </a:ln>
        </p:spPr>
      </p:pic>
      <p:graphicFrame>
        <p:nvGraphicFramePr>
          <p:cNvPr id="14" name="Table 13">
            <a:extLst>
              <a:ext uri="{FF2B5EF4-FFF2-40B4-BE49-F238E27FC236}">
                <a16:creationId xmlns:a16="http://schemas.microsoft.com/office/drawing/2014/main" id="{D1E76172-9CC4-4E55-A15F-67F0401C3056}"/>
              </a:ext>
            </a:extLst>
          </p:cNvPr>
          <p:cNvGraphicFramePr>
            <a:graphicFrameLocks noGrp="1"/>
          </p:cNvGraphicFramePr>
          <p:nvPr>
            <p:extLst>
              <p:ext uri="{D42A27DB-BD31-4B8C-83A1-F6EECF244321}">
                <p14:modId xmlns:p14="http://schemas.microsoft.com/office/powerpoint/2010/main" val="1211832741"/>
              </p:ext>
            </p:extLst>
          </p:nvPr>
        </p:nvGraphicFramePr>
        <p:xfrm>
          <a:off x="157166" y="4285187"/>
          <a:ext cx="3839662" cy="1554480"/>
        </p:xfrm>
        <a:graphic>
          <a:graphicData uri="http://schemas.openxmlformats.org/drawingml/2006/table">
            <a:tbl>
              <a:tblPr firstRow="1" bandRow="1">
                <a:tableStyleId>{5C22544A-7EE6-4342-B048-85BDC9FD1C3A}</a:tableStyleId>
              </a:tblPr>
              <a:tblGrid>
                <a:gridCol w="3839662">
                  <a:extLst>
                    <a:ext uri="{9D8B030D-6E8A-4147-A177-3AD203B41FA5}">
                      <a16:colId xmlns:a16="http://schemas.microsoft.com/office/drawing/2014/main" val="1827917660"/>
                    </a:ext>
                  </a:extLst>
                </a:gridCol>
              </a:tblGrid>
              <a:tr h="248617">
                <a:tc>
                  <a:txBody>
                    <a:bodyPr/>
                    <a:lstStyle/>
                    <a:p>
                      <a:r>
                        <a:rPr lang="en-GB" sz="1800" b="0" dirty="0">
                          <a:latin typeface="Tw Cen MT" panose="020B0602020104020603" pitchFamily="34" charset="0"/>
                        </a:rPr>
                        <a:t>Analogy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699538">
                <a:tc>
                  <a:txBody>
                    <a:bodyPr/>
                    <a:lstStyle/>
                    <a:p>
                      <a:pPr algn="l"/>
                      <a:r>
                        <a:rPr lang="en-GB" sz="1800" b="0" dirty="0">
                          <a:latin typeface="Tw Cen MT" panose="020B0602020104020603" pitchFamily="34" charset="0"/>
                        </a:rPr>
                        <a:t>Network forensics shares the same principles as forensic scene. If a cyber crime is committed, then it needs to be investigated.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Tree>
    <p:extLst>
      <p:ext uri="{BB962C8B-B14F-4D97-AF65-F5344CB8AC3E}">
        <p14:creationId xmlns:p14="http://schemas.microsoft.com/office/powerpoint/2010/main" val="355502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 y="146385"/>
            <a:ext cx="6515100" cy="461665"/>
          </a:xfrm>
          <a:prstGeom prst="rect">
            <a:avLst/>
          </a:prstGeom>
          <a:noFill/>
        </p:spPr>
        <p:txBody>
          <a:bodyPr wrap="square" rtlCol="0">
            <a:spAutoFit/>
          </a:bodyPr>
          <a:lstStyle/>
          <a:p>
            <a:r>
              <a:rPr lang="en-GB" sz="2400" b="1" u="sng" dirty="0">
                <a:latin typeface="+mj-lt"/>
              </a:rPr>
              <a:t>Penetration testing</a:t>
            </a:r>
          </a:p>
        </p:txBody>
      </p:sp>
      <p:sp>
        <p:nvSpPr>
          <p:cNvPr id="16" name="Rectangle 15">
            <a:extLst>
              <a:ext uri="{FF2B5EF4-FFF2-40B4-BE49-F238E27FC236}">
                <a16:creationId xmlns:a16="http://schemas.microsoft.com/office/drawing/2014/main" id="{68AA8E14-3FFA-4E3D-9C52-CE14467164A4}"/>
              </a:ext>
            </a:extLst>
          </p:cNvPr>
          <p:cNvSpPr/>
          <p:nvPr/>
        </p:nvSpPr>
        <p:spPr>
          <a:xfrm>
            <a:off x="4135919" y="581993"/>
            <a:ext cx="7898915" cy="70716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Penetration testing is the role performed by a white hat hacker. Commonly referred to as a ethical hacker.</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792208064"/>
              </p:ext>
            </p:extLst>
          </p:nvPr>
        </p:nvGraphicFramePr>
        <p:xfrm>
          <a:off x="4135919" y="1389828"/>
          <a:ext cx="7898914" cy="1706880"/>
        </p:xfrm>
        <a:graphic>
          <a:graphicData uri="http://schemas.openxmlformats.org/drawingml/2006/table">
            <a:tbl>
              <a:tblPr firstRow="1" bandRow="1">
                <a:tableStyleId>{5C22544A-7EE6-4342-B048-85BDC9FD1C3A}</a:tableStyleId>
              </a:tblPr>
              <a:tblGrid>
                <a:gridCol w="7898914">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03965">
                <a:tc>
                  <a:txBody>
                    <a:bodyPr/>
                    <a:lstStyle/>
                    <a:p>
                      <a:pPr marL="457200" indent="-457200" algn="l">
                        <a:buAutoNum type="arabicPeriod"/>
                      </a:pPr>
                      <a:r>
                        <a:rPr lang="en-GB" sz="2000" b="0" dirty="0">
                          <a:latin typeface="Tw Cen MT" panose="020B0602020104020603" pitchFamily="34" charset="0"/>
                        </a:rPr>
                        <a:t>What is the purpose of penetration testing?</a:t>
                      </a:r>
                    </a:p>
                    <a:p>
                      <a:pPr marL="457200" indent="-457200" algn="l">
                        <a:buAutoNum type="arabicPeriod"/>
                      </a:pPr>
                      <a:r>
                        <a:rPr lang="en-GB" sz="2000" b="0" dirty="0">
                          <a:latin typeface="Tw Cen MT" panose="020B0602020104020603" pitchFamily="34" charset="0"/>
                        </a:rPr>
                        <a:t>Use the internet to find out two different types of pen testing: white box testing and black box testing.</a:t>
                      </a:r>
                    </a:p>
                    <a:p>
                      <a:pPr marL="457200" indent="-457200" algn="l">
                        <a:buAutoNum type="arabicPeriod"/>
                      </a:pPr>
                      <a:r>
                        <a:rPr lang="en-GB" sz="2000" b="0" dirty="0">
                          <a:latin typeface="Tw Cen MT" panose="020B0602020104020603" pitchFamily="34" charset="0"/>
                        </a:rPr>
                        <a:t>Identify one pro and one con to using penetration testing.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7937565" y="1098721"/>
            <a:ext cx="537575" cy="48702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32121277"/>
              </p:ext>
            </p:extLst>
          </p:nvPr>
        </p:nvGraphicFramePr>
        <p:xfrm>
          <a:off x="4125119" y="3324193"/>
          <a:ext cx="7898916" cy="3298375"/>
        </p:xfrm>
        <a:graphic>
          <a:graphicData uri="http://schemas.openxmlformats.org/drawingml/2006/table">
            <a:tbl>
              <a:tblPr firstRow="1" bandRow="1">
                <a:tableStyleId>{5C22544A-7EE6-4342-B048-85BDC9FD1C3A}</a:tableStyleId>
              </a:tblPr>
              <a:tblGrid>
                <a:gridCol w="7898916">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A penetration test, also known as a pen test, is a simulated cyber attack against your computer system to check for exploitable vulnerabilities.</a:t>
                      </a:r>
                    </a:p>
                    <a:p>
                      <a:pPr marL="457200" indent="-457200" algn="l">
                        <a:buAutoNum type="arabicPeriod"/>
                      </a:pPr>
                      <a:r>
                        <a:rPr lang="en-GB" sz="2000" b="0" dirty="0">
                          <a:latin typeface="Tw Cen MT" panose="020B0602020104020603" pitchFamily="34" charset="0"/>
                        </a:rPr>
                        <a:t>White box testing involves full information about the target is shared with the testers. Whereas, black box testing requires no information is shared with the testers about the internals of the target.</a:t>
                      </a:r>
                    </a:p>
                    <a:p>
                      <a:pPr marL="457200" indent="-457200" algn="l">
                        <a:buAutoNum type="arabicPeriod"/>
                      </a:pPr>
                      <a:r>
                        <a:rPr lang="en-GB" sz="2000" b="0" dirty="0">
                          <a:latin typeface="Tw Cen MT" panose="020B0602020104020603" pitchFamily="34" charset="0"/>
                        </a:rPr>
                        <a:t>This more accurately models the risk faced from attackers that are unknown or unaffiliated to the target organisation. However, the lack of information can also result in vulnerabilities remaining undiscovered in the time allocated for testing.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97258" y="1120447"/>
            <a:ext cx="537575" cy="4870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ADB994E-F876-48F1-B56E-A52B128A27CE}"/>
              </a:ext>
            </a:extLst>
          </p:cNvPr>
          <p:cNvPicPr>
            <a:picLocks noChangeAspect="1"/>
          </p:cNvPicPr>
          <p:nvPr/>
        </p:nvPicPr>
        <p:blipFill>
          <a:blip r:embed="rId4"/>
          <a:stretch>
            <a:fillRect/>
          </a:stretch>
        </p:blipFill>
        <p:spPr>
          <a:xfrm>
            <a:off x="157166" y="592473"/>
            <a:ext cx="3488605" cy="5814342"/>
          </a:xfrm>
          <a:prstGeom prst="rect">
            <a:avLst/>
          </a:prstGeom>
        </p:spPr>
      </p:pic>
    </p:spTree>
    <p:extLst>
      <p:ext uri="{BB962C8B-B14F-4D97-AF65-F5344CB8AC3E}">
        <p14:creationId xmlns:p14="http://schemas.microsoft.com/office/powerpoint/2010/main" val="314465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 y="146385"/>
            <a:ext cx="6515100" cy="461665"/>
          </a:xfrm>
          <a:prstGeom prst="rect">
            <a:avLst/>
          </a:prstGeom>
          <a:noFill/>
        </p:spPr>
        <p:txBody>
          <a:bodyPr wrap="square" rtlCol="0">
            <a:spAutoFit/>
          </a:bodyPr>
          <a:lstStyle/>
          <a:p>
            <a:r>
              <a:rPr lang="en-GB" sz="2400" b="1" u="sng" dirty="0">
                <a:latin typeface="+mj-lt"/>
              </a:rPr>
              <a:t>Staff training</a:t>
            </a:r>
          </a:p>
        </p:txBody>
      </p:sp>
      <p:sp>
        <p:nvSpPr>
          <p:cNvPr id="16" name="Rectangle 15">
            <a:extLst>
              <a:ext uri="{FF2B5EF4-FFF2-40B4-BE49-F238E27FC236}">
                <a16:creationId xmlns:a16="http://schemas.microsoft.com/office/drawing/2014/main" id="{68AA8E14-3FFA-4E3D-9C52-CE14467164A4}"/>
              </a:ext>
            </a:extLst>
          </p:cNvPr>
          <p:cNvSpPr/>
          <p:nvPr/>
        </p:nvSpPr>
        <p:spPr>
          <a:xfrm>
            <a:off x="4135919" y="581992"/>
            <a:ext cx="7898915" cy="132175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One of the weakest points of a network is the human. If the user of a network is equipped with the necessary skills and training to identify vulnerabilities, then the organisation will find it difficult to prevent them from happening.</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1358052782"/>
              </p:ext>
            </p:extLst>
          </p:nvPr>
        </p:nvGraphicFramePr>
        <p:xfrm>
          <a:off x="4134234" y="2075282"/>
          <a:ext cx="7898914" cy="1706880"/>
        </p:xfrm>
        <a:graphic>
          <a:graphicData uri="http://schemas.openxmlformats.org/drawingml/2006/table">
            <a:tbl>
              <a:tblPr firstRow="1" bandRow="1">
                <a:tableStyleId>{5C22544A-7EE6-4342-B048-85BDC9FD1C3A}</a:tableStyleId>
              </a:tblPr>
              <a:tblGrid>
                <a:gridCol w="7898914">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03965">
                <a:tc>
                  <a:txBody>
                    <a:bodyPr/>
                    <a:lstStyle/>
                    <a:p>
                      <a:pPr marL="457200" indent="-457200" algn="l">
                        <a:buAutoNum type="arabicPeriod"/>
                      </a:pPr>
                      <a:r>
                        <a:rPr lang="en-GB" sz="2000" b="0" dirty="0">
                          <a:latin typeface="Tw Cen MT" panose="020B0602020104020603" pitchFamily="34" charset="0"/>
                        </a:rPr>
                        <a:t>Watch the following and identify steps that the employee can take to identify and prevent vulnerabilities. </a:t>
                      </a:r>
                    </a:p>
                    <a:p>
                      <a:pPr marL="457200" indent="-457200" algn="l">
                        <a:buAutoNum type="arabicPeriod"/>
                      </a:pPr>
                      <a:r>
                        <a:rPr lang="en-GB" sz="2000" b="0" dirty="0">
                          <a:latin typeface="Tw Cen MT" panose="020B0602020104020603" pitchFamily="34" charset="0"/>
                        </a:rPr>
                        <a:t>What should organisations do to ensure their employees feel confident in dealing with these situations?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057025" y="1736023"/>
            <a:ext cx="537575" cy="48702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3235708164"/>
              </p:ext>
            </p:extLst>
          </p:nvPr>
        </p:nvGraphicFramePr>
        <p:xfrm>
          <a:off x="4134234" y="4026664"/>
          <a:ext cx="7898916" cy="2621280"/>
        </p:xfrm>
        <a:graphic>
          <a:graphicData uri="http://schemas.openxmlformats.org/drawingml/2006/table">
            <a:tbl>
              <a:tblPr firstRow="1" bandRow="1">
                <a:tableStyleId>{5C22544A-7EE6-4342-B048-85BDC9FD1C3A}</a:tableStyleId>
              </a:tblPr>
              <a:tblGrid>
                <a:gridCol w="7898916">
                  <a:extLst>
                    <a:ext uri="{9D8B030D-6E8A-4147-A177-3AD203B41FA5}">
                      <a16:colId xmlns:a16="http://schemas.microsoft.com/office/drawing/2014/main" val="1827917660"/>
                    </a:ext>
                  </a:extLst>
                </a:gridCol>
              </a:tblGrid>
              <a:tr h="341603">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2088092">
                <a:tc>
                  <a:txBody>
                    <a:bodyPr/>
                    <a:lstStyle/>
                    <a:p>
                      <a:pPr marL="457200" indent="-457200" algn="l">
                        <a:buAutoNum type="arabicPeriod"/>
                      </a:pPr>
                      <a:r>
                        <a:rPr lang="en-GB" sz="2000" b="0" dirty="0">
                          <a:latin typeface="Tw Cen MT" panose="020B0602020104020603" pitchFamily="34" charset="0"/>
                        </a:rPr>
                        <a:t>Update anti-malware, keep operating systems to up to date, log off or lock screen when not in use, physically lock up documents, never write passwords down and never open email attachments from people you don’t know.</a:t>
                      </a:r>
                    </a:p>
                    <a:p>
                      <a:pPr marL="457200" indent="-457200" algn="l">
                        <a:buAutoNum type="arabicPeriod"/>
                      </a:pPr>
                      <a:r>
                        <a:rPr lang="en-GB" sz="2000" b="0" dirty="0">
                          <a:latin typeface="Tw Cen MT" panose="020B0602020104020603" pitchFamily="34" charset="0"/>
                        </a:rPr>
                        <a:t>Staff need to be trained to spot indicators that suggest suspicious activity. Involve staff in training exercises such as sending them a fake phishing email as a test, just to see how they respond.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95573" y="1819887"/>
            <a:ext cx="537575" cy="4870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e 11">
            <a:extLst>
              <a:ext uri="{FF2B5EF4-FFF2-40B4-BE49-F238E27FC236}">
                <a16:creationId xmlns:a16="http://schemas.microsoft.com/office/drawing/2014/main" id="{04080A31-D1ED-4217-B8EE-8A9F6AE57D2A}"/>
              </a:ext>
            </a:extLst>
          </p:cNvPr>
          <p:cNvGraphicFramePr>
            <a:graphicFrameLocks noGrp="1"/>
          </p:cNvGraphicFramePr>
          <p:nvPr>
            <p:extLst>
              <p:ext uri="{D42A27DB-BD31-4B8C-83A1-F6EECF244321}">
                <p14:modId xmlns:p14="http://schemas.microsoft.com/office/powerpoint/2010/main" val="2122463493"/>
              </p:ext>
            </p:extLst>
          </p:nvPr>
        </p:nvGraphicFramePr>
        <p:xfrm>
          <a:off x="157165" y="5893059"/>
          <a:ext cx="3861189" cy="736600"/>
        </p:xfrm>
        <a:graphic>
          <a:graphicData uri="http://schemas.openxmlformats.org/drawingml/2006/table">
            <a:tbl>
              <a:tblPr firstRow="1" bandRow="1">
                <a:tableStyleId>{5C22544A-7EE6-4342-B048-85BDC9FD1C3A}</a:tableStyleId>
              </a:tblPr>
              <a:tblGrid>
                <a:gridCol w="3861189">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4"/>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3" name="Picture 2" descr="Video Icon Icons - Download Free Vector Icons | Noun Project">
            <a:extLst>
              <a:ext uri="{FF2B5EF4-FFF2-40B4-BE49-F238E27FC236}">
                <a16:creationId xmlns:a16="http://schemas.microsoft.com/office/drawing/2014/main" id="{C1706F80-6629-44A7-8F07-060DBD9958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2487" y="5524758"/>
            <a:ext cx="736601" cy="736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a:extLst>
              <a:ext uri="{FF2B5EF4-FFF2-40B4-BE49-F238E27FC236}">
                <a16:creationId xmlns:a16="http://schemas.microsoft.com/office/drawing/2014/main" id="{9CFC87E5-A884-47F8-957A-46A4A7E84EB1}"/>
              </a:ext>
            </a:extLst>
          </p:cNvPr>
          <p:cNvGraphicFramePr>
            <a:graphicFrameLocks noGrp="1"/>
          </p:cNvGraphicFramePr>
          <p:nvPr>
            <p:extLst>
              <p:ext uri="{D42A27DB-BD31-4B8C-83A1-F6EECF244321}">
                <p14:modId xmlns:p14="http://schemas.microsoft.com/office/powerpoint/2010/main" val="598103050"/>
              </p:ext>
            </p:extLst>
          </p:nvPr>
        </p:nvGraphicFramePr>
        <p:xfrm>
          <a:off x="157166" y="3614197"/>
          <a:ext cx="3861188" cy="1554480"/>
        </p:xfrm>
        <a:graphic>
          <a:graphicData uri="http://schemas.openxmlformats.org/drawingml/2006/table">
            <a:tbl>
              <a:tblPr firstRow="1" bandRow="1">
                <a:tableStyleId>{5C22544A-7EE6-4342-B048-85BDC9FD1C3A}</a:tableStyleId>
              </a:tblPr>
              <a:tblGrid>
                <a:gridCol w="3861188">
                  <a:extLst>
                    <a:ext uri="{9D8B030D-6E8A-4147-A177-3AD203B41FA5}">
                      <a16:colId xmlns:a16="http://schemas.microsoft.com/office/drawing/2014/main" val="1827917660"/>
                    </a:ext>
                  </a:extLst>
                </a:gridCol>
              </a:tblGrid>
              <a:tr h="248617">
                <a:tc>
                  <a:txBody>
                    <a:bodyPr/>
                    <a:lstStyle/>
                    <a:p>
                      <a:r>
                        <a:rPr lang="en-GB" sz="1800" b="0" dirty="0">
                          <a:latin typeface="Tw Cen MT" panose="020B0602020104020603" pitchFamily="34" charset="0"/>
                        </a:rPr>
                        <a:t>Extra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699538">
                <a:tc>
                  <a:txBody>
                    <a:bodyPr/>
                    <a:lstStyle/>
                    <a:p>
                      <a:pPr algn="l"/>
                      <a:r>
                        <a:rPr lang="en-GB" sz="1800" b="0" dirty="0">
                          <a:latin typeface="Tw Cen MT" panose="020B0602020104020603" pitchFamily="34" charset="0"/>
                        </a:rPr>
                        <a:t>Organisations will set up a network policy that outlines the do’s and dont’s when using the network. Your school will have a similar system in place.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 name="Picture 1">
            <a:extLst>
              <a:ext uri="{FF2B5EF4-FFF2-40B4-BE49-F238E27FC236}">
                <a16:creationId xmlns:a16="http://schemas.microsoft.com/office/drawing/2014/main" id="{3CD04F39-8876-4ECC-8E94-3A2DECE6567B}"/>
              </a:ext>
            </a:extLst>
          </p:cNvPr>
          <p:cNvPicPr>
            <a:picLocks noChangeAspect="1"/>
          </p:cNvPicPr>
          <p:nvPr/>
        </p:nvPicPr>
        <p:blipFill>
          <a:blip r:embed="rId6"/>
          <a:stretch>
            <a:fillRect/>
          </a:stretch>
        </p:blipFill>
        <p:spPr>
          <a:xfrm>
            <a:off x="157165" y="616428"/>
            <a:ext cx="3861188" cy="2895892"/>
          </a:xfrm>
          <a:prstGeom prst="rect">
            <a:avLst/>
          </a:prstGeom>
          <a:ln>
            <a:solidFill>
              <a:schemeClr val="tx1"/>
            </a:solidFill>
          </a:ln>
        </p:spPr>
      </p:pic>
    </p:spTree>
    <p:extLst>
      <p:ext uri="{BB962C8B-B14F-4D97-AF65-F5344CB8AC3E}">
        <p14:creationId xmlns:p14="http://schemas.microsoft.com/office/powerpoint/2010/main" val="119810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Self-checker tool</a:t>
            </a:r>
          </a:p>
          <a:p>
            <a:r>
              <a:rPr lang="en-GB" dirty="0">
                <a:latin typeface="+mj-lt"/>
              </a:rPr>
              <a:t>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269817" y="698367"/>
            <a:ext cx="8004753" cy="2862322"/>
          </a:xfrm>
          <a:prstGeom prst="rect">
            <a:avLst/>
          </a:prstGeom>
          <a:noFill/>
          <a:ln>
            <a:solidFill>
              <a:schemeClr val="tx1"/>
            </a:solidFill>
          </a:ln>
        </p:spPr>
        <p:txBody>
          <a:bodyPr wrap="square" rtlCol="0">
            <a:spAutoFit/>
          </a:bodyPr>
          <a:lstStyle/>
          <a:p>
            <a:r>
              <a:rPr lang="en-GB" sz="2000" dirty="0">
                <a:latin typeface="+mj-lt"/>
              </a:rPr>
              <a:t>How confident are you that know what is meant by the following terms:</a:t>
            </a:r>
          </a:p>
          <a:p>
            <a:pPr marL="342900" indent="-342900">
              <a:buFont typeface="Arial" panose="020B0604020202020204" pitchFamily="34" charset="0"/>
              <a:buChar char="•"/>
            </a:pPr>
            <a:r>
              <a:rPr lang="en-GB" sz="2000" dirty="0">
                <a:latin typeface="+mj-lt"/>
              </a:rPr>
              <a:t>Explain how networks, systems, transmitted and stored data can be protected using the following security measures:</a:t>
            </a:r>
          </a:p>
          <a:p>
            <a:pPr marL="800100" lvl="1" indent="-342900">
              <a:buFont typeface="Arial" panose="020B0604020202020204" pitchFamily="34" charset="0"/>
              <a:buChar char="•"/>
            </a:pPr>
            <a:r>
              <a:rPr lang="en-GB" sz="2000" dirty="0">
                <a:latin typeface="+mj-lt"/>
              </a:rPr>
              <a:t>encryption</a:t>
            </a:r>
          </a:p>
          <a:p>
            <a:pPr marL="800100" lvl="1" indent="-342900">
              <a:buFont typeface="Arial" panose="020B0604020202020204" pitchFamily="34" charset="0"/>
              <a:buChar char="•"/>
            </a:pPr>
            <a:r>
              <a:rPr lang="en-GB" sz="2000" dirty="0">
                <a:latin typeface="+mj-lt"/>
              </a:rPr>
              <a:t>firewalls</a:t>
            </a:r>
          </a:p>
          <a:p>
            <a:pPr marL="800100" lvl="1" indent="-342900">
              <a:buFont typeface="Arial" panose="020B0604020202020204" pitchFamily="34" charset="0"/>
              <a:buChar char="•"/>
            </a:pPr>
            <a:r>
              <a:rPr lang="en-GB" sz="2000" dirty="0">
                <a:latin typeface="+mj-lt"/>
              </a:rPr>
              <a:t>antivirus software</a:t>
            </a:r>
          </a:p>
          <a:p>
            <a:pPr marL="800100" lvl="1" indent="-342900">
              <a:buFont typeface="Arial" panose="020B0604020202020204" pitchFamily="34" charset="0"/>
              <a:buChar char="•"/>
            </a:pPr>
            <a:r>
              <a:rPr lang="en-GB" sz="2000" dirty="0">
                <a:latin typeface="+mj-lt"/>
              </a:rPr>
              <a:t>hierarchical access levels.</a:t>
            </a:r>
          </a:p>
          <a:p>
            <a:pPr marL="342900" indent="-342900">
              <a:buFont typeface="Arial" panose="020B0604020202020204" pitchFamily="34" charset="0"/>
              <a:buChar char="•"/>
            </a:pPr>
            <a:r>
              <a:rPr lang="en-GB" sz="2000" dirty="0">
                <a:latin typeface="+mj-lt"/>
              </a:rPr>
              <a:t>Understand what is meant by the term ‘cyber resilience’, understand the potential consequences of a cyber attack and how to prevent them.</a:t>
            </a:r>
          </a:p>
        </p:txBody>
      </p:sp>
      <p:pic>
        <p:nvPicPr>
          <p:cNvPr id="2050" name="Picture 2" descr="Traffic light - Wikipedia">
            <a:extLst>
              <a:ext uri="{FF2B5EF4-FFF2-40B4-BE49-F238E27FC236}">
                <a16:creationId xmlns:a16="http://schemas.microsoft.com/office/drawing/2014/main" id="{2CF71E16-28E5-4112-BF99-9BA4302B45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3" r="20810"/>
          <a:stretch/>
        </p:blipFill>
        <p:spPr bwMode="auto">
          <a:xfrm>
            <a:off x="8664314" y="434715"/>
            <a:ext cx="3117955" cy="53065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a:extLst>
              <a:ext uri="{FF2B5EF4-FFF2-40B4-BE49-F238E27FC236}">
                <a16:creationId xmlns:a16="http://schemas.microsoft.com/office/drawing/2014/main" id="{C3F5A226-D20E-4B70-83A2-05E79609BF06}"/>
              </a:ext>
            </a:extLst>
          </p:cNvPr>
          <p:cNvGraphicFramePr>
            <a:graphicFrameLocks noGrp="1"/>
          </p:cNvGraphicFramePr>
          <p:nvPr>
            <p:extLst/>
          </p:nvPr>
        </p:nvGraphicFramePr>
        <p:xfrm>
          <a:off x="275951" y="4332493"/>
          <a:ext cx="7998619" cy="1097280"/>
        </p:xfrm>
        <a:graphic>
          <a:graphicData uri="http://schemas.openxmlformats.org/drawingml/2006/table">
            <a:tbl>
              <a:tblPr firstRow="1" bandRow="1">
                <a:tableStyleId>{5C22544A-7EE6-4342-B048-85BDC9FD1C3A}</a:tableStyleId>
              </a:tblPr>
              <a:tblGrid>
                <a:gridCol w="799861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Complete the multiple-choice quiz provided by your teacher to check understanding.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4" descr="Question Mark PNG | PNG All">
            <a:extLst>
              <a:ext uri="{FF2B5EF4-FFF2-40B4-BE49-F238E27FC236}">
                <a16:creationId xmlns:a16="http://schemas.microsoft.com/office/drawing/2014/main" id="{0551B630-659F-4D40-8149-D46100937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7007" y="4048348"/>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359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4" name="Table 3">
            <a:extLst>
              <a:ext uri="{FF2B5EF4-FFF2-40B4-BE49-F238E27FC236}">
                <a16:creationId xmlns:a16="http://schemas.microsoft.com/office/drawing/2014/main" id="{C87B7E06-0B40-424C-B627-35422E7A0D9B}"/>
              </a:ext>
            </a:extLst>
          </p:cNvPr>
          <p:cNvGraphicFramePr>
            <a:graphicFrameLocks noGrp="1"/>
          </p:cNvGraphicFramePr>
          <p:nvPr>
            <p:extLst>
              <p:ext uri="{D42A27DB-BD31-4B8C-83A1-F6EECF244321}">
                <p14:modId xmlns:p14="http://schemas.microsoft.com/office/powerpoint/2010/main" val="308613795"/>
              </p:ext>
            </p:extLst>
          </p:nvPr>
        </p:nvGraphicFramePr>
        <p:xfrm>
          <a:off x="157163" y="927960"/>
          <a:ext cx="11430234" cy="5242560"/>
        </p:xfrm>
        <a:graphic>
          <a:graphicData uri="http://schemas.openxmlformats.org/drawingml/2006/table">
            <a:tbl>
              <a:tblPr firstRow="1" bandRow="1">
                <a:tableStyleId>{5940675A-B579-460E-94D1-54222C63F5DA}</a:tableStyleId>
              </a:tblPr>
              <a:tblGrid>
                <a:gridCol w="3810078">
                  <a:extLst>
                    <a:ext uri="{9D8B030D-6E8A-4147-A177-3AD203B41FA5}">
                      <a16:colId xmlns:a16="http://schemas.microsoft.com/office/drawing/2014/main" val="1419975808"/>
                    </a:ext>
                  </a:extLst>
                </a:gridCol>
                <a:gridCol w="3810078">
                  <a:extLst>
                    <a:ext uri="{9D8B030D-6E8A-4147-A177-3AD203B41FA5}">
                      <a16:colId xmlns:a16="http://schemas.microsoft.com/office/drawing/2014/main" val="293769274"/>
                    </a:ext>
                  </a:extLst>
                </a:gridCol>
                <a:gridCol w="3810078">
                  <a:extLst>
                    <a:ext uri="{9D8B030D-6E8A-4147-A177-3AD203B41FA5}">
                      <a16:colId xmlns:a16="http://schemas.microsoft.com/office/drawing/2014/main" val="1377571787"/>
                    </a:ext>
                  </a:extLst>
                </a:gridCol>
              </a:tblGrid>
              <a:tr h="1006630">
                <a:tc>
                  <a:txBody>
                    <a:bodyPr/>
                    <a:lstStyle/>
                    <a:p>
                      <a:r>
                        <a:rPr lang="en-GB" sz="1600" dirty="0">
                          <a:latin typeface="+mj-lt"/>
                        </a:rPr>
                        <a:t>Which type of threat to a network attempts to guess passwords using a trial and error method? (1 point)</a:t>
                      </a:r>
                    </a:p>
                    <a:p>
                      <a:endParaRPr lang="en-GB" sz="1600" dirty="0">
                        <a:latin typeface="+mj-lt"/>
                      </a:endParaRPr>
                    </a:p>
                    <a:p>
                      <a:endParaRPr lang="en-GB" sz="1600" dirty="0">
                        <a:latin typeface="+mj-lt"/>
                      </a:endParaRPr>
                    </a:p>
                  </a:txBody>
                  <a:tcPr/>
                </a:tc>
                <a:tc>
                  <a:txBody>
                    <a:bodyPr/>
                    <a:lstStyle/>
                    <a:p>
                      <a:r>
                        <a:rPr lang="en-GB" sz="1600" kern="1200" dirty="0">
                          <a:solidFill>
                            <a:schemeClr val="tx1"/>
                          </a:solidFill>
                          <a:latin typeface="+mj-lt"/>
                          <a:ea typeface="+mn-ea"/>
                          <a:cs typeface="+mn-cs"/>
                        </a:rPr>
                        <a:t>Which type of threat floods servers with useless requests? (1 point)</a:t>
                      </a:r>
                    </a:p>
                  </a:txBody>
                  <a:tcPr/>
                </a:tc>
                <a:tc>
                  <a:txBody>
                    <a:bodyPr/>
                    <a:lstStyle/>
                    <a:p>
                      <a:r>
                        <a:rPr lang="en-GB" sz="1600" dirty="0">
                          <a:latin typeface="+mj-lt"/>
                        </a:rPr>
                        <a:t>Which type of threat uses tracing software to intercept data packets over a network? (1 point)</a:t>
                      </a:r>
                    </a:p>
                  </a:txBody>
                  <a:tcPr/>
                </a:tc>
                <a:extLst>
                  <a:ext uri="{0D108BD9-81ED-4DB2-BD59-A6C34878D82A}">
                    <a16:rowId xmlns:a16="http://schemas.microsoft.com/office/drawing/2014/main" val="3712293696"/>
                  </a:ext>
                </a:extLst>
              </a:tr>
              <a:tr h="1006630">
                <a:tc>
                  <a:txBody>
                    <a:bodyPr/>
                    <a:lstStyle/>
                    <a:p>
                      <a:r>
                        <a:rPr lang="en-GB" sz="1600" dirty="0">
                          <a:latin typeface="+mj-lt"/>
                        </a:rPr>
                        <a:t>Which type of malware will display unwanted pop-up ads? (2 points)</a:t>
                      </a:r>
                    </a:p>
                    <a:p>
                      <a:endParaRPr lang="en-GB" sz="1600" dirty="0">
                        <a:latin typeface="+mj-lt"/>
                      </a:endParaRPr>
                    </a:p>
                    <a:p>
                      <a:endParaRPr lang="en-GB" sz="1600" dirty="0">
                        <a:latin typeface="+mj-lt"/>
                      </a:endParaRPr>
                    </a:p>
                    <a:p>
                      <a:endParaRPr lang="en-GB" sz="1600" dirty="0">
                        <a:latin typeface="+mj-lt"/>
                      </a:endParaRPr>
                    </a:p>
                  </a:txBody>
                  <a:tcPr/>
                </a:tc>
                <a:tc>
                  <a:txBody>
                    <a:bodyPr/>
                    <a:lstStyle/>
                    <a:p>
                      <a:r>
                        <a:rPr lang="en-GB" sz="1600" dirty="0">
                          <a:latin typeface="+mj-lt"/>
                        </a:rPr>
                        <a:t>Which type of malware is commonly used to perform a DDoS attack? (2 points)</a:t>
                      </a:r>
                    </a:p>
                  </a:txBody>
                  <a:tcPr/>
                </a:tc>
                <a:tc>
                  <a:txBody>
                    <a:bodyPr/>
                    <a:lstStyle/>
                    <a:p>
                      <a:r>
                        <a:rPr lang="en-GB" sz="1600" dirty="0">
                          <a:latin typeface="+mj-lt"/>
                        </a:rPr>
                        <a:t>Which type of malware designed to give hackers access to and control over a target device? (2 points)</a:t>
                      </a:r>
                    </a:p>
                  </a:txBody>
                  <a:tcPr/>
                </a:tc>
                <a:extLst>
                  <a:ext uri="{0D108BD9-81ED-4DB2-BD59-A6C34878D82A}">
                    <a16:rowId xmlns:a16="http://schemas.microsoft.com/office/drawing/2014/main" val="2257671480"/>
                  </a:ext>
                </a:extLst>
              </a:tr>
              <a:tr h="1006630">
                <a:tc>
                  <a:txBody>
                    <a:bodyPr/>
                    <a:lstStyle/>
                    <a:p>
                      <a:r>
                        <a:rPr lang="en-GB" sz="1600" dirty="0">
                          <a:latin typeface="+mj-lt"/>
                        </a:rPr>
                        <a:t>Name THREE utility programs (3 points)</a:t>
                      </a:r>
                    </a:p>
                    <a:p>
                      <a:endParaRPr lang="en-GB" sz="1600" dirty="0">
                        <a:latin typeface="+mj-lt"/>
                      </a:endParaRPr>
                    </a:p>
                    <a:p>
                      <a:endParaRPr lang="en-GB" sz="1600" dirty="0">
                        <a:latin typeface="+mj-lt"/>
                      </a:endParaRPr>
                    </a:p>
                  </a:txBody>
                  <a:tcPr/>
                </a:tc>
                <a:tc>
                  <a:txBody>
                    <a:bodyPr/>
                    <a:lstStyle/>
                    <a:p>
                      <a:r>
                        <a:rPr lang="en-GB" sz="1600" dirty="0">
                          <a:latin typeface="+mj-lt"/>
                        </a:rPr>
                        <a:t>Name THREE operating system tools (3 points)</a:t>
                      </a:r>
                    </a:p>
                  </a:txBody>
                  <a:tcPr/>
                </a:tc>
                <a:tc>
                  <a:txBody>
                    <a:bodyPr/>
                    <a:lstStyle/>
                    <a:p>
                      <a:r>
                        <a:rPr lang="en-GB" sz="1600" dirty="0">
                          <a:latin typeface="+mj-lt"/>
                        </a:rPr>
                        <a:t>Name THREE types of storage (3 points)</a:t>
                      </a:r>
                    </a:p>
                    <a:p>
                      <a:endParaRPr lang="en-GB" sz="1600" dirty="0">
                        <a:latin typeface="+mj-lt"/>
                      </a:endParaRPr>
                    </a:p>
                    <a:p>
                      <a:endParaRPr lang="en-GB" sz="1600" dirty="0">
                        <a:latin typeface="+mj-lt"/>
                      </a:endParaRPr>
                    </a:p>
                    <a:p>
                      <a:endParaRPr lang="en-GB" sz="1600" dirty="0">
                        <a:latin typeface="+mj-lt"/>
                      </a:endParaRPr>
                    </a:p>
                    <a:p>
                      <a:endParaRPr lang="en-GB" sz="1600" dirty="0">
                        <a:latin typeface="+mj-lt"/>
                      </a:endParaRPr>
                    </a:p>
                  </a:txBody>
                  <a:tcPr/>
                </a:tc>
                <a:extLst>
                  <a:ext uri="{0D108BD9-81ED-4DB2-BD59-A6C34878D82A}">
                    <a16:rowId xmlns:a16="http://schemas.microsoft.com/office/drawing/2014/main" val="901875089"/>
                  </a:ext>
                </a:extLst>
              </a:tr>
              <a:tr h="1006630">
                <a:tc>
                  <a:txBody>
                    <a:bodyPr/>
                    <a:lstStyle/>
                    <a:p>
                      <a:r>
                        <a:rPr lang="en-GB" sz="1600" dirty="0">
                          <a:latin typeface="+mj-lt"/>
                        </a:rPr>
                        <a:t>Name FOUR CPU registers (4 points)</a:t>
                      </a:r>
                    </a:p>
                  </a:txBody>
                  <a:tcPr/>
                </a:tc>
                <a:tc>
                  <a:txBody>
                    <a:bodyPr/>
                    <a:lstStyle/>
                    <a:p>
                      <a:r>
                        <a:rPr lang="en-GB" sz="1600" dirty="0">
                          <a:latin typeface="+mj-lt"/>
                        </a:rPr>
                        <a:t>How many colours can be stored in a pixel that can store 3 bits? (4 points)</a:t>
                      </a:r>
                    </a:p>
                  </a:txBody>
                  <a:tcPr/>
                </a:tc>
                <a:tc>
                  <a:txBody>
                    <a:bodyPr/>
                    <a:lstStyle/>
                    <a:p>
                      <a:r>
                        <a:rPr lang="en-GB" sz="1600" dirty="0">
                          <a:latin typeface="+mj-lt"/>
                        </a:rPr>
                        <a:t>Name TWO types of primary storage (4 points)</a:t>
                      </a:r>
                    </a:p>
                    <a:p>
                      <a:endParaRPr lang="en-GB" sz="1600" dirty="0">
                        <a:latin typeface="+mj-lt"/>
                      </a:endParaRPr>
                    </a:p>
                    <a:p>
                      <a:endParaRPr lang="en-GB" sz="1600" dirty="0">
                        <a:latin typeface="+mj-lt"/>
                      </a:endParaRPr>
                    </a:p>
                    <a:p>
                      <a:endParaRPr lang="en-GB" sz="1600" dirty="0">
                        <a:latin typeface="+mj-lt"/>
                      </a:endParaRPr>
                    </a:p>
                  </a:txBody>
                  <a:tcPr/>
                </a:tc>
                <a:extLst>
                  <a:ext uri="{0D108BD9-81ED-4DB2-BD59-A6C34878D82A}">
                    <a16:rowId xmlns:a16="http://schemas.microsoft.com/office/drawing/2014/main" val="2577748325"/>
                  </a:ext>
                </a:extLst>
              </a:tr>
            </a:tbl>
          </a:graphicData>
        </a:graphic>
      </p:graphicFrame>
    </p:spTree>
    <p:extLst>
      <p:ext uri="{BB962C8B-B14F-4D97-AF65-F5344CB8AC3E}">
        <p14:creationId xmlns:p14="http://schemas.microsoft.com/office/powerpoint/2010/main" val="3268291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4" name="Table 3">
            <a:extLst>
              <a:ext uri="{FF2B5EF4-FFF2-40B4-BE49-F238E27FC236}">
                <a16:creationId xmlns:a16="http://schemas.microsoft.com/office/drawing/2014/main" id="{C87B7E06-0B40-424C-B627-35422E7A0D9B}"/>
              </a:ext>
            </a:extLst>
          </p:cNvPr>
          <p:cNvGraphicFramePr>
            <a:graphicFrameLocks noGrp="1"/>
          </p:cNvGraphicFramePr>
          <p:nvPr>
            <p:extLst>
              <p:ext uri="{D42A27DB-BD31-4B8C-83A1-F6EECF244321}">
                <p14:modId xmlns:p14="http://schemas.microsoft.com/office/powerpoint/2010/main" val="2621139982"/>
              </p:ext>
            </p:extLst>
          </p:nvPr>
        </p:nvGraphicFramePr>
        <p:xfrm>
          <a:off x="157163" y="927960"/>
          <a:ext cx="11430234" cy="5242560"/>
        </p:xfrm>
        <a:graphic>
          <a:graphicData uri="http://schemas.openxmlformats.org/drawingml/2006/table">
            <a:tbl>
              <a:tblPr firstRow="1" bandRow="1">
                <a:tableStyleId>{5940675A-B579-460E-94D1-54222C63F5DA}</a:tableStyleId>
              </a:tblPr>
              <a:tblGrid>
                <a:gridCol w="3810078">
                  <a:extLst>
                    <a:ext uri="{9D8B030D-6E8A-4147-A177-3AD203B41FA5}">
                      <a16:colId xmlns:a16="http://schemas.microsoft.com/office/drawing/2014/main" val="1419975808"/>
                    </a:ext>
                  </a:extLst>
                </a:gridCol>
                <a:gridCol w="3810078">
                  <a:extLst>
                    <a:ext uri="{9D8B030D-6E8A-4147-A177-3AD203B41FA5}">
                      <a16:colId xmlns:a16="http://schemas.microsoft.com/office/drawing/2014/main" val="293769274"/>
                    </a:ext>
                  </a:extLst>
                </a:gridCol>
                <a:gridCol w="3810078">
                  <a:extLst>
                    <a:ext uri="{9D8B030D-6E8A-4147-A177-3AD203B41FA5}">
                      <a16:colId xmlns:a16="http://schemas.microsoft.com/office/drawing/2014/main" val="1377571787"/>
                    </a:ext>
                  </a:extLst>
                </a:gridCol>
              </a:tblGrid>
              <a:tr h="1006630">
                <a:tc>
                  <a:txBody>
                    <a:bodyPr/>
                    <a:lstStyle/>
                    <a:p>
                      <a:r>
                        <a:rPr lang="en-GB" sz="1600" dirty="0">
                          <a:latin typeface="+mj-lt"/>
                        </a:rPr>
                        <a:t>Which type of threat to a network attempts to guess passwords using a trial and error method? (1 point)</a:t>
                      </a:r>
                    </a:p>
                    <a:p>
                      <a:r>
                        <a:rPr lang="en-GB" sz="1600" dirty="0">
                          <a:solidFill>
                            <a:srgbClr val="FF0000"/>
                          </a:solidFill>
                          <a:latin typeface="+mj-lt"/>
                        </a:rPr>
                        <a:t>Brute force attack</a:t>
                      </a:r>
                    </a:p>
                    <a:p>
                      <a:endParaRPr lang="en-GB" sz="1600" dirty="0">
                        <a:latin typeface="+mj-lt"/>
                      </a:endParaRPr>
                    </a:p>
                  </a:txBody>
                  <a:tcPr/>
                </a:tc>
                <a:tc>
                  <a:txBody>
                    <a:bodyPr/>
                    <a:lstStyle/>
                    <a:p>
                      <a:r>
                        <a:rPr lang="en-GB" sz="1600" kern="1200" dirty="0">
                          <a:solidFill>
                            <a:schemeClr val="tx1"/>
                          </a:solidFill>
                          <a:latin typeface="+mj-lt"/>
                          <a:ea typeface="+mn-ea"/>
                          <a:cs typeface="+mn-cs"/>
                        </a:rPr>
                        <a:t>Which type of threat floods servers with useless requests? (1 point)</a:t>
                      </a:r>
                    </a:p>
                    <a:p>
                      <a:endParaRPr lang="en-GB" sz="1600" kern="1200" dirty="0">
                        <a:solidFill>
                          <a:schemeClr val="tx1"/>
                        </a:solidFill>
                        <a:latin typeface="+mj-lt"/>
                        <a:ea typeface="+mn-ea"/>
                        <a:cs typeface="+mn-cs"/>
                      </a:endParaRPr>
                    </a:p>
                    <a:p>
                      <a:r>
                        <a:rPr lang="en-GB" sz="1600" kern="1200" dirty="0">
                          <a:solidFill>
                            <a:srgbClr val="FF0000"/>
                          </a:solidFill>
                          <a:latin typeface="+mj-lt"/>
                          <a:ea typeface="+mn-ea"/>
                          <a:cs typeface="+mn-cs"/>
                        </a:rPr>
                        <a:t>DDoS Attack </a:t>
                      </a:r>
                    </a:p>
                  </a:txBody>
                  <a:tcPr/>
                </a:tc>
                <a:tc>
                  <a:txBody>
                    <a:bodyPr/>
                    <a:lstStyle/>
                    <a:p>
                      <a:r>
                        <a:rPr lang="en-GB" sz="1600" dirty="0">
                          <a:latin typeface="+mj-lt"/>
                        </a:rPr>
                        <a:t>Which type of threat uses tracing software to intercept data packets over a network? (1 point)</a:t>
                      </a:r>
                    </a:p>
                    <a:p>
                      <a:r>
                        <a:rPr lang="en-GB" sz="1600" dirty="0">
                          <a:solidFill>
                            <a:srgbClr val="FF0000"/>
                          </a:solidFill>
                          <a:latin typeface="+mj-lt"/>
                        </a:rPr>
                        <a:t>Packet sniffer</a:t>
                      </a:r>
                    </a:p>
                  </a:txBody>
                  <a:tcPr/>
                </a:tc>
                <a:extLst>
                  <a:ext uri="{0D108BD9-81ED-4DB2-BD59-A6C34878D82A}">
                    <a16:rowId xmlns:a16="http://schemas.microsoft.com/office/drawing/2014/main" val="3712293696"/>
                  </a:ext>
                </a:extLst>
              </a:tr>
              <a:tr h="1006630">
                <a:tc>
                  <a:txBody>
                    <a:bodyPr/>
                    <a:lstStyle/>
                    <a:p>
                      <a:r>
                        <a:rPr lang="en-GB" sz="1600" dirty="0">
                          <a:latin typeface="+mj-lt"/>
                        </a:rPr>
                        <a:t>Which type of malware will display unwanted pop-up ads? (2 points)</a:t>
                      </a:r>
                    </a:p>
                    <a:p>
                      <a:r>
                        <a:rPr lang="en-GB" sz="1600" dirty="0">
                          <a:solidFill>
                            <a:srgbClr val="FF0000"/>
                          </a:solidFill>
                          <a:latin typeface="+mj-lt"/>
                        </a:rPr>
                        <a:t>Adware</a:t>
                      </a:r>
                    </a:p>
                    <a:p>
                      <a:endParaRPr lang="en-GB" sz="1600" dirty="0">
                        <a:latin typeface="+mj-lt"/>
                      </a:endParaRPr>
                    </a:p>
                    <a:p>
                      <a:endParaRPr lang="en-GB" sz="1600" dirty="0">
                        <a:latin typeface="+mj-lt"/>
                      </a:endParaRPr>
                    </a:p>
                  </a:txBody>
                  <a:tcPr/>
                </a:tc>
                <a:tc>
                  <a:txBody>
                    <a:bodyPr/>
                    <a:lstStyle/>
                    <a:p>
                      <a:r>
                        <a:rPr lang="en-GB" sz="1600" dirty="0">
                          <a:latin typeface="+mj-lt"/>
                        </a:rPr>
                        <a:t>Which type of malware is commonly used to perform a DDoS attack? (2 points)</a:t>
                      </a:r>
                    </a:p>
                    <a:p>
                      <a:r>
                        <a:rPr lang="en-GB" sz="1600" dirty="0">
                          <a:solidFill>
                            <a:srgbClr val="FF0000"/>
                          </a:solidFill>
                          <a:latin typeface="+mj-lt"/>
                        </a:rPr>
                        <a:t>Bot</a:t>
                      </a:r>
                    </a:p>
                  </a:txBody>
                  <a:tcPr/>
                </a:tc>
                <a:tc>
                  <a:txBody>
                    <a:bodyPr/>
                    <a:lstStyle/>
                    <a:p>
                      <a:r>
                        <a:rPr lang="en-GB" sz="1600" dirty="0">
                          <a:latin typeface="+mj-lt"/>
                        </a:rPr>
                        <a:t>Which type of malware designed to give hackers access to and control over a target device? (2 points)</a:t>
                      </a:r>
                    </a:p>
                    <a:p>
                      <a:r>
                        <a:rPr lang="en-GB" sz="1600" dirty="0">
                          <a:solidFill>
                            <a:srgbClr val="FF0000"/>
                          </a:solidFill>
                          <a:latin typeface="+mj-lt"/>
                        </a:rPr>
                        <a:t>Rootkit</a:t>
                      </a:r>
                    </a:p>
                  </a:txBody>
                  <a:tcPr/>
                </a:tc>
                <a:extLst>
                  <a:ext uri="{0D108BD9-81ED-4DB2-BD59-A6C34878D82A}">
                    <a16:rowId xmlns:a16="http://schemas.microsoft.com/office/drawing/2014/main" val="2257671480"/>
                  </a:ext>
                </a:extLst>
              </a:tr>
              <a:tr h="1006630">
                <a:tc>
                  <a:txBody>
                    <a:bodyPr/>
                    <a:lstStyle/>
                    <a:p>
                      <a:r>
                        <a:rPr lang="en-GB" sz="1600" dirty="0">
                          <a:latin typeface="+mj-lt"/>
                        </a:rPr>
                        <a:t>Name THREE utility programs (3 points)</a:t>
                      </a:r>
                    </a:p>
                    <a:p>
                      <a:endParaRPr lang="en-GB" sz="1600" dirty="0">
                        <a:latin typeface="+mj-lt"/>
                      </a:endParaRPr>
                    </a:p>
                    <a:p>
                      <a:r>
                        <a:rPr lang="en-GB" sz="1600" dirty="0">
                          <a:solidFill>
                            <a:srgbClr val="FF0000"/>
                          </a:solidFill>
                          <a:latin typeface="+mj-lt"/>
                        </a:rPr>
                        <a:t>Anti-virus, Backup, Compression, Defragmentation, Encryption, Firewall. </a:t>
                      </a:r>
                    </a:p>
                    <a:p>
                      <a:endParaRPr lang="en-GB" sz="1600" dirty="0">
                        <a:latin typeface="+mj-lt"/>
                      </a:endParaRPr>
                    </a:p>
                  </a:txBody>
                  <a:tcPr/>
                </a:tc>
                <a:tc>
                  <a:txBody>
                    <a:bodyPr/>
                    <a:lstStyle/>
                    <a:p>
                      <a:r>
                        <a:rPr lang="en-GB" sz="1600" dirty="0">
                          <a:latin typeface="+mj-lt"/>
                        </a:rPr>
                        <a:t>Name THREE operating system tools (3 points)</a:t>
                      </a:r>
                    </a:p>
                    <a:p>
                      <a:r>
                        <a:rPr lang="en-GB" sz="1600" dirty="0">
                          <a:solidFill>
                            <a:srgbClr val="FF0000"/>
                          </a:solidFill>
                          <a:latin typeface="+mj-lt"/>
                        </a:rPr>
                        <a:t>User interface, Peripheral device management, User management, File management, Memory management. </a:t>
                      </a:r>
                    </a:p>
                  </a:txBody>
                  <a:tcPr/>
                </a:tc>
                <a:tc>
                  <a:txBody>
                    <a:bodyPr/>
                    <a:lstStyle/>
                    <a:p>
                      <a:r>
                        <a:rPr lang="en-GB" sz="1600" dirty="0">
                          <a:latin typeface="+mj-lt"/>
                        </a:rPr>
                        <a:t>Name THREE types of storage (3 points)</a:t>
                      </a:r>
                    </a:p>
                    <a:p>
                      <a:endParaRPr lang="en-GB" sz="1600" dirty="0">
                        <a:latin typeface="+mj-lt"/>
                      </a:endParaRPr>
                    </a:p>
                    <a:p>
                      <a:r>
                        <a:rPr lang="en-GB" sz="1600" dirty="0">
                          <a:solidFill>
                            <a:srgbClr val="FF0000"/>
                          </a:solidFill>
                          <a:latin typeface="+mj-lt"/>
                        </a:rPr>
                        <a:t>Optica, Magnetic, Solid-state</a:t>
                      </a:r>
                    </a:p>
                    <a:p>
                      <a:endParaRPr lang="en-GB" sz="1600" dirty="0">
                        <a:latin typeface="+mj-lt"/>
                      </a:endParaRPr>
                    </a:p>
                    <a:p>
                      <a:endParaRPr lang="en-GB" sz="1600" dirty="0">
                        <a:latin typeface="+mj-lt"/>
                      </a:endParaRPr>
                    </a:p>
                  </a:txBody>
                  <a:tcPr/>
                </a:tc>
                <a:extLst>
                  <a:ext uri="{0D108BD9-81ED-4DB2-BD59-A6C34878D82A}">
                    <a16:rowId xmlns:a16="http://schemas.microsoft.com/office/drawing/2014/main" val="901875089"/>
                  </a:ext>
                </a:extLst>
              </a:tr>
              <a:tr h="1006630">
                <a:tc>
                  <a:txBody>
                    <a:bodyPr/>
                    <a:lstStyle/>
                    <a:p>
                      <a:r>
                        <a:rPr lang="en-GB" sz="1600" dirty="0">
                          <a:latin typeface="+mj-lt"/>
                        </a:rPr>
                        <a:t>Name FOUR CPU registers (4 points)</a:t>
                      </a:r>
                    </a:p>
                    <a:p>
                      <a:endParaRPr lang="en-GB" sz="1600" dirty="0">
                        <a:latin typeface="+mj-lt"/>
                      </a:endParaRPr>
                    </a:p>
                    <a:p>
                      <a:r>
                        <a:rPr lang="en-GB" sz="1600" dirty="0">
                          <a:solidFill>
                            <a:srgbClr val="FF0000"/>
                          </a:solidFill>
                          <a:latin typeface="+mj-lt"/>
                        </a:rPr>
                        <a:t>Program Counter (PC), Memory Address Register (MAR), Memory Data Register (MDR), Accumulator (ACC)</a:t>
                      </a:r>
                    </a:p>
                  </a:txBody>
                  <a:tcPr/>
                </a:tc>
                <a:tc>
                  <a:txBody>
                    <a:bodyPr/>
                    <a:lstStyle/>
                    <a:p>
                      <a:r>
                        <a:rPr lang="en-GB" sz="1600" dirty="0">
                          <a:latin typeface="+mj-lt"/>
                        </a:rPr>
                        <a:t>How many colours can be stored in a pixel that can store 3 bits? (4 points)</a:t>
                      </a:r>
                    </a:p>
                    <a:p>
                      <a:endParaRPr lang="en-GB" sz="1600" dirty="0">
                        <a:latin typeface="+mj-lt"/>
                      </a:endParaRPr>
                    </a:p>
                    <a:p>
                      <a:r>
                        <a:rPr lang="en-GB" sz="1600" dirty="0">
                          <a:solidFill>
                            <a:srgbClr val="FF0000"/>
                          </a:solidFill>
                          <a:latin typeface="+mj-lt"/>
                        </a:rPr>
                        <a:t>8 colours</a:t>
                      </a:r>
                    </a:p>
                  </a:txBody>
                  <a:tcPr/>
                </a:tc>
                <a:tc>
                  <a:txBody>
                    <a:bodyPr/>
                    <a:lstStyle/>
                    <a:p>
                      <a:r>
                        <a:rPr lang="en-GB" sz="1600" dirty="0">
                          <a:latin typeface="+mj-lt"/>
                        </a:rPr>
                        <a:t>Name TWO types of primary storage (4 points)</a:t>
                      </a:r>
                    </a:p>
                    <a:p>
                      <a:endParaRPr lang="en-GB" sz="1600" dirty="0">
                        <a:latin typeface="+mj-lt"/>
                      </a:endParaRPr>
                    </a:p>
                    <a:p>
                      <a:r>
                        <a:rPr lang="en-GB" sz="1600" dirty="0">
                          <a:solidFill>
                            <a:srgbClr val="FF0000"/>
                          </a:solidFill>
                          <a:latin typeface="+mj-lt"/>
                        </a:rPr>
                        <a:t>RAM and ROM. </a:t>
                      </a:r>
                    </a:p>
                    <a:p>
                      <a:endParaRPr lang="en-GB" sz="1600" dirty="0">
                        <a:latin typeface="+mj-lt"/>
                      </a:endParaRPr>
                    </a:p>
                  </a:txBody>
                  <a:tcPr/>
                </a:tc>
                <a:extLst>
                  <a:ext uri="{0D108BD9-81ED-4DB2-BD59-A6C34878D82A}">
                    <a16:rowId xmlns:a16="http://schemas.microsoft.com/office/drawing/2014/main" val="2577748325"/>
                  </a:ext>
                </a:extLst>
              </a:tr>
            </a:tbl>
          </a:graphicData>
        </a:graphic>
      </p:graphicFrame>
    </p:spTree>
    <p:extLst>
      <p:ext uri="{BB962C8B-B14F-4D97-AF65-F5344CB8AC3E}">
        <p14:creationId xmlns:p14="http://schemas.microsoft.com/office/powerpoint/2010/main" val="1710699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2" name="TextBox 1">
            <a:extLst>
              <a:ext uri="{FF2B5EF4-FFF2-40B4-BE49-F238E27FC236}">
                <a16:creationId xmlns:a16="http://schemas.microsoft.com/office/drawing/2014/main" id="{D7D5AECA-38E1-44DC-A46A-F1A91FCAA9F5}"/>
              </a:ext>
            </a:extLst>
          </p:cNvPr>
          <p:cNvSpPr txBox="1"/>
          <p:nvPr/>
        </p:nvSpPr>
        <p:spPr>
          <a:xfrm>
            <a:off x="271463" y="1036213"/>
            <a:ext cx="8088766" cy="4813305"/>
          </a:xfrm>
          <a:prstGeom prst="rect">
            <a:avLst/>
          </a:prstGeom>
          <a:noFill/>
          <a:ln>
            <a:solidFill>
              <a:schemeClr val="tx1"/>
            </a:solidFill>
          </a:ln>
        </p:spPr>
        <p:txBody>
          <a:bodyPr wrap="square" rtlCol="0">
            <a:spAutoFit/>
          </a:bodyPr>
          <a:lstStyle/>
          <a:p>
            <a:pPr marL="457200" indent="-457200">
              <a:buFont typeface="+mj-lt"/>
              <a:buAutoNum type="arabicPeriod"/>
            </a:pPr>
            <a:r>
              <a:rPr lang="en-GB" sz="2000" dirty="0">
                <a:latin typeface="+mj-lt"/>
              </a:rPr>
              <a:t>Identify </a:t>
            </a:r>
            <a:r>
              <a:rPr lang="en-GB" sz="2000" b="1" dirty="0">
                <a:latin typeface="+mj-lt"/>
              </a:rPr>
              <a:t>one</a:t>
            </a:r>
            <a:r>
              <a:rPr lang="en-GB" sz="2000" dirty="0">
                <a:latin typeface="+mj-lt"/>
              </a:rPr>
              <a:t> advantage and </a:t>
            </a:r>
            <a:r>
              <a:rPr lang="en-GB" sz="2000" b="1" dirty="0">
                <a:latin typeface="+mj-lt"/>
              </a:rPr>
              <a:t>one</a:t>
            </a:r>
            <a:r>
              <a:rPr lang="en-GB" sz="2000" dirty="0">
                <a:latin typeface="+mj-lt"/>
              </a:rPr>
              <a:t> disadvantage to using a bot. </a:t>
            </a:r>
          </a:p>
          <a:p>
            <a:endParaRPr lang="en-GB" sz="2000" dirty="0">
              <a:latin typeface="+mj-lt"/>
            </a:endParaRPr>
          </a:p>
          <a:p>
            <a:pPr>
              <a:lnSpc>
                <a:spcPct val="200000"/>
              </a:lnSpc>
            </a:pPr>
            <a:r>
              <a:rPr lang="en-GB" sz="2000" dirty="0">
                <a:latin typeface="+mj-lt"/>
              </a:rPr>
              <a:t>       Advantage:</a:t>
            </a:r>
          </a:p>
          <a:p>
            <a:pPr>
              <a:lnSpc>
                <a:spcPct val="200000"/>
              </a:lnSpc>
            </a:pPr>
            <a:r>
              <a:rPr lang="en-GB" sz="2000" dirty="0">
                <a:latin typeface="+mj-lt"/>
              </a:rPr>
              <a:t>       …………………………………………………………………………..</a:t>
            </a:r>
          </a:p>
          <a:p>
            <a:pPr>
              <a:lnSpc>
                <a:spcPct val="200000"/>
              </a:lnSpc>
            </a:pPr>
            <a:r>
              <a:rPr lang="en-GB" sz="2000" dirty="0">
                <a:latin typeface="+mj-lt"/>
              </a:rPr>
              <a:t>       …………………………………………………………………………..</a:t>
            </a:r>
          </a:p>
          <a:p>
            <a:pPr>
              <a:lnSpc>
                <a:spcPct val="200000"/>
              </a:lnSpc>
            </a:pPr>
            <a:r>
              <a:rPr lang="en-GB" sz="2000" dirty="0">
                <a:latin typeface="+mj-lt"/>
              </a:rPr>
              <a:t>       Disadvantage:</a:t>
            </a:r>
          </a:p>
          <a:p>
            <a:pPr>
              <a:lnSpc>
                <a:spcPct val="200000"/>
              </a:lnSpc>
            </a:pPr>
            <a:r>
              <a:rPr lang="en-GB" sz="2000" dirty="0">
                <a:latin typeface="+mj-lt"/>
              </a:rPr>
              <a:t>       …………………………………………………………………………..</a:t>
            </a:r>
          </a:p>
          <a:p>
            <a:pPr>
              <a:lnSpc>
                <a:spcPct val="200000"/>
              </a:lnSpc>
            </a:pPr>
            <a:r>
              <a:rPr lang="en-GB" sz="2000" dirty="0">
                <a:latin typeface="+mj-lt"/>
              </a:rPr>
              <a:t>       …………………………………………………………………………...</a:t>
            </a:r>
          </a:p>
          <a:p>
            <a:pPr algn="r">
              <a:lnSpc>
                <a:spcPct val="150000"/>
              </a:lnSpc>
            </a:pPr>
            <a:r>
              <a:rPr lang="en-GB" sz="2000" dirty="0">
                <a:latin typeface="+mj-lt"/>
              </a:rPr>
              <a:t>              </a:t>
            </a:r>
            <a:r>
              <a:rPr lang="en-GB" sz="2000" b="1" dirty="0">
                <a:latin typeface="+mj-lt"/>
              </a:rPr>
              <a:t>[2]</a:t>
            </a:r>
            <a:endParaRPr lang="en-GB" sz="2000"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1938992"/>
          </a:xfrm>
          <a:prstGeom prst="rect">
            <a:avLst/>
          </a:prstGeom>
          <a:noFill/>
          <a:ln>
            <a:solidFill>
              <a:schemeClr val="tx1"/>
            </a:solidFill>
          </a:ln>
        </p:spPr>
        <p:txBody>
          <a:bodyPr wrap="square" rtlCol="0">
            <a:spAutoFit/>
          </a:bodyPr>
          <a:lstStyle/>
          <a:p>
            <a:r>
              <a:rPr lang="en-GB" sz="2000" dirty="0">
                <a:latin typeface="+mj-lt"/>
              </a:rPr>
              <a:t>Identify means to…</a:t>
            </a:r>
          </a:p>
          <a:p>
            <a:endParaRPr lang="en-GB" sz="2000" dirty="0">
              <a:latin typeface="+mj-lt"/>
            </a:endParaRPr>
          </a:p>
          <a:p>
            <a:r>
              <a:rPr lang="en-GB" sz="2000" dirty="0">
                <a:latin typeface="+mj-lt"/>
              </a:rPr>
              <a:t>Provide an answer from a number of possibilities. Recognise and state briefly a</a:t>
            </a:r>
          </a:p>
          <a:p>
            <a:r>
              <a:rPr lang="en-GB" sz="2000" dirty="0">
                <a:latin typeface="+mj-lt"/>
              </a:rPr>
              <a:t>distinguishing factor or feature.</a:t>
            </a:r>
            <a:endParaRPr lang="en-GB" dirty="0"/>
          </a:p>
        </p:txBody>
      </p:sp>
      <p:sp>
        <p:nvSpPr>
          <p:cNvPr id="11" name="TextBox 10">
            <a:extLst>
              <a:ext uri="{FF2B5EF4-FFF2-40B4-BE49-F238E27FC236}">
                <a16:creationId xmlns:a16="http://schemas.microsoft.com/office/drawing/2014/main" id="{1B5CA7F2-05CB-463C-A376-11A6A7E0B9D8}"/>
              </a:ext>
            </a:extLst>
          </p:cNvPr>
          <p:cNvSpPr txBox="1"/>
          <p:nvPr/>
        </p:nvSpPr>
        <p:spPr>
          <a:xfrm>
            <a:off x="8572500" y="3174167"/>
            <a:ext cx="3348037" cy="1631216"/>
          </a:xfrm>
          <a:prstGeom prst="rect">
            <a:avLst/>
          </a:prstGeom>
          <a:noFill/>
          <a:ln>
            <a:solidFill>
              <a:schemeClr val="tx1"/>
            </a:solidFill>
          </a:ln>
        </p:spPr>
        <p:txBody>
          <a:bodyPr wrap="square" rtlCol="0">
            <a:spAutoFit/>
          </a:bodyPr>
          <a:lstStyle/>
          <a:p>
            <a:r>
              <a:rPr lang="en-GB" sz="2000" dirty="0">
                <a:latin typeface="+mj-lt"/>
              </a:rPr>
              <a:t>In this question you need two key points such as:</a:t>
            </a:r>
          </a:p>
          <a:p>
            <a:endParaRPr lang="en-GB" sz="2000" dirty="0">
              <a:latin typeface="+mj-lt"/>
            </a:endParaRPr>
          </a:p>
          <a:p>
            <a:pPr marL="342900" indent="-342900">
              <a:buFontTx/>
              <a:buChar char="-"/>
            </a:pPr>
            <a:r>
              <a:rPr lang="en-GB" sz="2000" dirty="0">
                <a:latin typeface="+mj-lt"/>
              </a:rPr>
              <a:t>1 mark for an advantage</a:t>
            </a:r>
          </a:p>
          <a:p>
            <a:pPr marL="342900" indent="-342900">
              <a:buFontTx/>
              <a:buChar char="-"/>
            </a:pPr>
            <a:r>
              <a:rPr lang="en-GB" sz="2000" dirty="0">
                <a:latin typeface="+mj-lt"/>
              </a:rPr>
              <a:t>1 mark for a disadvantage</a:t>
            </a:r>
          </a:p>
        </p:txBody>
      </p:sp>
    </p:spTree>
    <p:extLst>
      <p:ext uri="{BB962C8B-B14F-4D97-AF65-F5344CB8AC3E}">
        <p14:creationId xmlns:p14="http://schemas.microsoft.com/office/powerpoint/2010/main" val="1486286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5324535"/>
          </a:xfrm>
          <a:prstGeom prst="rect">
            <a:avLst/>
          </a:prstGeom>
          <a:solidFill>
            <a:schemeClr val="accent5">
              <a:lumMod val="20000"/>
              <a:lumOff val="80000"/>
            </a:schemeClr>
          </a:solidFill>
          <a:ln>
            <a:solidFill>
              <a:schemeClr val="tx1"/>
            </a:solidFill>
          </a:ln>
        </p:spPr>
        <p:txBody>
          <a:bodyPr wrap="square" rtlCol="0">
            <a:spAutoFit/>
          </a:bodyPr>
          <a:lstStyle/>
          <a:p>
            <a:r>
              <a:rPr lang="en-GB" sz="2000" dirty="0">
                <a:latin typeface="+mj-lt"/>
              </a:rPr>
              <a:t>1 mark per bullet</a:t>
            </a:r>
          </a:p>
          <a:p>
            <a:endParaRPr lang="en-GB" sz="2000" dirty="0">
              <a:latin typeface="+mj-lt"/>
            </a:endParaRPr>
          </a:p>
          <a:p>
            <a:r>
              <a:rPr lang="en-GB" sz="2000" dirty="0">
                <a:latin typeface="+mj-lt"/>
              </a:rPr>
              <a:t>Advantages:</a:t>
            </a:r>
          </a:p>
          <a:p>
            <a:pPr marL="342900" indent="-342900">
              <a:buFont typeface="Arial" panose="020B0604020202020204" pitchFamily="34" charset="0"/>
              <a:buChar char="•"/>
            </a:pPr>
            <a:r>
              <a:rPr lang="en-GB" sz="2000" dirty="0">
                <a:latin typeface="+mj-lt"/>
              </a:rPr>
              <a:t>Faster than humans at repetitive tasks</a:t>
            </a:r>
          </a:p>
          <a:p>
            <a:pPr marL="342900" indent="-342900">
              <a:buFont typeface="Arial" panose="020B0604020202020204" pitchFamily="34" charset="0"/>
              <a:buChar char="•"/>
            </a:pPr>
            <a:r>
              <a:rPr lang="en-GB" sz="2000" dirty="0">
                <a:latin typeface="+mj-lt"/>
              </a:rPr>
              <a:t>They save time for customers and clients.</a:t>
            </a:r>
          </a:p>
          <a:p>
            <a:pPr marL="342900" indent="-342900">
              <a:buFont typeface="Arial" panose="020B0604020202020204" pitchFamily="34" charset="0"/>
              <a:buChar char="•"/>
            </a:pPr>
            <a:r>
              <a:rPr lang="en-GB" sz="2000" dirty="0">
                <a:latin typeface="+mj-lt"/>
              </a:rPr>
              <a:t>They reduce labour costs for organisations.</a:t>
            </a:r>
          </a:p>
          <a:p>
            <a:pPr marL="342900" indent="-342900">
              <a:buFont typeface="Arial" panose="020B0604020202020204" pitchFamily="34" charset="0"/>
              <a:buChar char="•"/>
            </a:pPr>
            <a:r>
              <a:rPr lang="en-GB" sz="2000" dirty="0">
                <a:latin typeface="+mj-lt"/>
              </a:rPr>
              <a:t>They are available 24/7</a:t>
            </a:r>
          </a:p>
          <a:p>
            <a:pPr marL="342900" indent="-342900">
              <a:buFont typeface="Arial" panose="020B0604020202020204" pitchFamily="34" charset="0"/>
              <a:buChar char="•"/>
            </a:pPr>
            <a:r>
              <a:rPr lang="en-GB" sz="2000" dirty="0">
                <a:latin typeface="+mj-lt"/>
              </a:rPr>
              <a:t>Organizations can reach large numbers of people via messenger apps.</a:t>
            </a:r>
          </a:p>
          <a:p>
            <a:pPr marL="342900" indent="-342900">
              <a:buFont typeface="Arial" panose="020B0604020202020204" pitchFamily="34" charset="0"/>
              <a:buChar char="•"/>
            </a:pPr>
            <a:r>
              <a:rPr lang="en-GB" sz="2000" dirty="0">
                <a:latin typeface="+mj-lt"/>
              </a:rPr>
              <a:t>They are customisable.</a:t>
            </a:r>
          </a:p>
          <a:p>
            <a:pPr marL="342900" indent="-342900">
              <a:buFont typeface="Arial" panose="020B0604020202020204" pitchFamily="34" charset="0"/>
              <a:buChar char="•"/>
            </a:pPr>
            <a:r>
              <a:rPr lang="en-GB" sz="2000" dirty="0">
                <a:latin typeface="+mj-lt"/>
              </a:rPr>
              <a:t>They are multi-purpose.</a:t>
            </a:r>
          </a:p>
          <a:p>
            <a:pPr marL="342900" indent="-342900">
              <a:buFont typeface="Arial" panose="020B0604020202020204" pitchFamily="34" charset="0"/>
              <a:buChar char="•"/>
            </a:pPr>
            <a:r>
              <a:rPr lang="en-GB" sz="2000" dirty="0">
                <a:latin typeface="+mj-lt"/>
              </a:rPr>
              <a:t>They can offer an improved user experience.</a:t>
            </a:r>
          </a:p>
        </p:txBody>
      </p:sp>
      <p:sp>
        <p:nvSpPr>
          <p:cNvPr id="8" name="TextBox 7">
            <a:extLst>
              <a:ext uri="{FF2B5EF4-FFF2-40B4-BE49-F238E27FC236}">
                <a16:creationId xmlns:a16="http://schemas.microsoft.com/office/drawing/2014/main" id="{03EE39A7-E5E6-4BC9-AD5F-1FCE1B17C5E1}"/>
              </a:ext>
            </a:extLst>
          </p:cNvPr>
          <p:cNvSpPr txBox="1"/>
          <p:nvPr/>
        </p:nvSpPr>
        <p:spPr>
          <a:xfrm>
            <a:off x="10772655" y="3402167"/>
            <a:ext cx="359023" cy="461665"/>
          </a:xfrm>
          <a:prstGeom prst="rect">
            <a:avLst/>
          </a:prstGeom>
          <a:noFill/>
        </p:spPr>
        <p:txBody>
          <a:bodyPr wrap="square" rtlCol="0">
            <a:spAutoFit/>
          </a:bodyPr>
          <a:lstStyle/>
          <a:p>
            <a:r>
              <a:rPr lang="en-GB" sz="2400" b="1" dirty="0">
                <a:solidFill>
                  <a:srgbClr val="00B050"/>
                </a:solidFill>
                <a:sym typeface="Wingdings" panose="05000000000000000000" pitchFamily="2" charset="2"/>
              </a:rPr>
              <a:t></a:t>
            </a:r>
            <a:endParaRPr lang="en-GB" sz="2400" b="1" dirty="0">
              <a:solidFill>
                <a:srgbClr val="00B050"/>
              </a:solidFill>
            </a:endParaRPr>
          </a:p>
        </p:txBody>
      </p:sp>
      <p:sp>
        <p:nvSpPr>
          <p:cNvPr id="10" name="TextBox 9">
            <a:extLst>
              <a:ext uri="{FF2B5EF4-FFF2-40B4-BE49-F238E27FC236}">
                <a16:creationId xmlns:a16="http://schemas.microsoft.com/office/drawing/2014/main" id="{A8641CF4-AA21-417A-8710-4FD639F71EA2}"/>
              </a:ext>
            </a:extLst>
          </p:cNvPr>
          <p:cNvSpPr txBox="1"/>
          <p:nvPr/>
        </p:nvSpPr>
        <p:spPr>
          <a:xfrm>
            <a:off x="271463" y="1036213"/>
            <a:ext cx="8088766" cy="4197752"/>
          </a:xfrm>
          <a:prstGeom prst="rect">
            <a:avLst/>
          </a:prstGeom>
          <a:noFill/>
          <a:ln>
            <a:solidFill>
              <a:schemeClr val="tx1"/>
            </a:solidFill>
          </a:ln>
        </p:spPr>
        <p:txBody>
          <a:bodyPr wrap="square" rtlCol="0">
            <a:spAutoFit/>
          </a:bodyPr>
          <a:lstStyle/>
          <a:p>
            <a:pPr marL="457200" indent="-457200">
              <a:buFont typeface="+mj-lt"/>
              <a:buAutoNum type="arabicPeriod"/>
            </a:pPr>
            <a:r>
              <a:rPr lang="en-GB" sz="2000" dirty="0">
                <a:latin typeface="+mj-lt"/>
              </a:rPr>
              <a:t>Identify </a:t>
            </a:r>
            <a:r>
              <a:rPr lang="en-GB" sz="2000" b="1" dirty="0">
                <a:latin typeface="+mj-lt"/>
              </a:rPr>
              <a:t>one</a:t>
            </a:r>
            <a:r>
              <a:rPr lang="en-GB" sz="2000" dirty="0">
                <a:latin typeface="+mj-lt"/>
              </a:rPr>
              <a:t> advantage and </a:t>
            </a:r>
            <a:r>
              <a:rPr lang="en-GB" sz="2000" b="1" dirty="0">
                <a:latin typeface="+mj-lt"/>
              </a:rPr>
              <a:t>one</a:t>
            </a:r>
            <a:r>
              <a:rPr lang="en-GB" sz="2000" dirty="0">
                <a:latin typeface="+mj-lt"/>
              </a:rPr>
              <a:t> disadvantage to using a bot. </a:t>
            </a:r>
          </a:p>
          <a:p>
            <a:endParaRPr lang="en-GB" sz="2000" dirty="0">
              <a:latin typeface="+mj-lt"/>
            </a:endParaRPr>
          </a:p>
          <a:p>
            <a:pPr>
              <a:lnSpc>
                <a:spcPct val="200000"/>
              </a:lnSpc>
            </a:pPr>
            <a:r>
              <a:rPr lang="en-GB" sz="2000" dirty="0">
                <a:latin typeface="+mj-lt"/>
              </a:rPr>
              <a:t>       Advantage:</a:t>
            </a:r>
          </a:p>
          <a:p>
            <a:pPr>
              <a:lnSpc>
                <a:spcPct val="200000"/>
              </a:lnSpc>
            </a:pPr>
            <a:r>
              <a:rPr lang="en-GB" sz="2000" dirty="0">
                <a:latin typeface="+mj-lt"/>
              </a:rPr>
              <a:t>       </a:t>
            </a:r>
            <a:r>
              <a:rPr lang="en-GB" sz="2000" dirty="0">
                <a:solidFill>
                  <a:srgbClr val="FF0000"/>
                </a:solidFill>
                <a:latin typeface="+mj-lt"/>
              </a:rPr>
              <a:t>Businesses don’t have to spend as much on staff because it is automated.</a:t>
            </a:r>
          </a:p>
          <a:p>
            <a:pPr>
              <a:lnSpc>
                <a:spcPct val="200000"/>
              </a:lnSpc>
            </a:pPr>
            <a:r>
              <a:rPr lang="en-GB" sz="2000" dirty="0">
                <a:latin typeface="+mj-lt"/>
              </a:rPr>
              <a:t>       Disadvantage:</a:t>
            </a:r>
          </a:p>
          <a:p>
            <a:pPr>
              <a:lnSpc>
                <a:spcPct val="200000"/>
              </a:lnSpc>
            </a:pPr>
            <a:r>
              <a:rPr lang="en-GB" sz="2000" dirty="0">
                <a:latin typeface="+mj-lt"/>
              </a:rPr>
              <a:t>       …………………………………………………………………………..</a:t>
            </a:r>
          </a:p>
          <a:p>
            <a:pPr>
              <a:lnSpc>
                <a:spcPct val="200000"/>
              </a:lnSpc>
            </a:pPr>
            <a:r>
              <a:rPr lang="en-GB" sz="2000" dirty="0">
                <a:latin typeface="+mj-lt"/>
              </a:rPr>
              <a:t>       …………………………………………………………………………...</a:t>
            </a:r>
          </a:p>
          <a:p>
            <a:pPr algn="r">
              <a:lnSpc>
                <a:spcPct val="150000"/>
              </a:lnSpc>
            </a:pPr>
            <a:r>
              <a:rPr lang="en-GB" sz="2000" dirty="0">
                <a:latin typeface="+mj-lt"/>
              </a:rPr>
              <a:t>              </a:t>
            </a:r>
            <a:r>
              <a:rPr lang="en-GB" sz="2000" b="1" dirty="0">
                <a:latin typeface="+mj-lt"/>
              </a:rPr>
              <a:t>[2]</a:t>
            </a:r>
            <a:endParaRPr lang="en-GB" sz="2000" dirty="0">
              <a:latin typeface="+mj-lt"/>
            </a:endParaRPr>
          </a:p>
        </p:txBody>
      </p:sp>
    </p:spTree>
    <p:extLst>
      <p:ext uri="{BB962C8B-B14F-4D97-AF65-F5344CB8AC3E}">
        <p14:creationId xmlns:p14="http://schemas.microsoft.com/office/powerpoint/2010/main" val="3459771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5016758"/>
          </a:xfrm>
          <a:prstGeom prst="rect">
            <a:avLst/>
          </a:prstGeom>
          <a:solidFill>
            <a:schemeClr val="accent5">
              <a:lumMod val="20000"/>
              <a:lumOff val="80000"/>
            </a:schemeClr>
          </a:solidFill>
          <a:ln>
            <a:solidFill>
              <a:schemeClr val="tx1"/>
            </a:solidFill>
          </a:ln>
        </p:spPr>
        <p:txBody>
          <a:bodyPr wrap="square" rtlCol="0">
            <a:spAutoFit/>
          </a:bodyPr>
          <a:lstStyle/>
          <a:p>
            <a:r>
              <a:rPr lang="en-GB" sz="2000" dirty="0">
                <a:latin typeface="+mj-lt"/>
              </a:rPr>
              <a:t>1 mark per bullet</a:t>
            </a:r>
          </a:p>
          <a:p>
            <a:endParaRPr lang="en-GB" sz="2000" dirty="0">
              <a:latin typeface="+mj-lt"/>
            </a:endParaRPr>
          </a:p>
          <a:p>
            <a:r>
              <a:rPr lang="en-GB" sz="2000" dirty="0">
                <a:latin typeface="+mj-lt"/>
              </a:rPr>
              <a:t>Disadvantages:</a:t>
            </a:r>
          </a:p>
          <a:p>
            <a:pPr marL="342900" indent="-342900">
              <a:buFont typeface="Arial" panose="020B0604020202020204" pitchFamily="34" charset="0"/>
              <a:buChar char="•"/>
            </a:pPr>
            <a:r>
              <a:rPr lang="en-GB" sz="2000" dirty="0">
                <a:latin typeface="+mj-lt"/>
              </a:rPr>
              <a:t>Bots cannot be set to perform some exact tasks, and they risk misunderstanding users – and causing frustration in the process.</a:t>
            </a:r>
          </a:p>
          <a:p>
            <a:pPr marL="342900" indent="-342900">
              <a:buFont typeface="Arial" panose="020B0604020202020204" pitchFamily="34" charset="0"/>
              <a:buChar char="•"/>
            </a:pPr>
            <a:r>
              <a:rPr lang="en-GB" sz="2000" dirty="0">
                <a:latin typeface="+mj-lt"/>
              </a:rPr>
              <a:t>Humans are still necessary to manage the bots as well as to step in if one misinterprets another human</a:t>
            </a:r>
          </a:p>
          <a:p>
            <a:pPr marL="342900" indent="-342900">
              <a:buFont typeface="Arial" panose="020B0604020202020204" pitchFamily="34" charset="0"/>
              <a:buChar char="•"/>
            </a:pPr>
            <a:r>
              <a:rPr lang="en-GB" sz="2000" dirty="0">
                <a:latin typeface="+mj-lt"/>
              </a:rPr>
              <a:t>Bots can be programmed to be malicious.</a:t>
            </a:r>
          </a:p>
          <a:p>
            <a:pPr marL="342900" indent="-342900">
              <a:buFont typeface="Arial" panose="020B0604020202020204" pitchFamily="34" charset="0"/>
              <a:buChar char="•"/>
            </a:pPr>
            <a:r>
              <a:rPr lang="en-GB" sz="2000" dirty="0">
                <a:latin typeface="+mj-lt"/>
              </a:rPr>
              <a:t>Bots can be used for spam.</a:t>
            </a:r>
          </a:p>
        </p:txBody>
      </p:sp>
      <p:sp>
        <p:nvSpPr>
          <p:cNvPr id="8" name="TextBox 7">
            <a:extLst>
              <a:ext uri="{FF2B5EF4-FFF2-40B4-BE49-F238E27FC236}">
                <a16:creationId xmlns:a16="http://schemas.microsoft.com/office/drawing/2014/main" id="{03EE39A7-E5E6-4BC9-AD5F-1FCE1B17C5E1}"/>
              </a:ext>
            </a:extLst>
          </p:cNvPr>
          <p:cNvSpPr txBox="1"/>
          <p:nvPr/>
        </p:nvSpPr>
        <p:spPr>
          <a:xfrm>
            <a:off x="10412891" y="5233965"/>
            <a:ext cx="359023" cy="461665"/>
          </a:xfrm>
          <a:prstGeom prst="rect">
            <a:avLst/>
          </a:prstGeom>
          <a:noFill/>
        </p:spPr>
        <p:txBody>
          <a:bodyPr wrap="square" rtlCol="0">
            <a:spAutoFit/>
          </a:bodyPr>
          <a:lstStyle/>
          <a:p>
            <a:r>
              <a:rPr lang="en-GB" sz="2400" b="1" dirty="0">
                <a:solidFill>
                  <a:srgbClr val="00B050"/>
                </a:solidFill>
                <a:sym typeface="Wingdings" panose="05000000000000000000" pitchFamily="2" charset="2"/>
              </a:rPr>
              <a:t></a:t>
            </a:r>
            <a:endParaRPr lang="en-GB" sz="2400" b="1" dirty="0">
              <a:solidFill>
                <a:srgbClr val="00B050"/>
              </a:solidFill>
            </a:endParaRPr>
          </a:p>
        </p:txBody>
      </p:sp>
      <p:sp>
        <p:nvSpPr>
          <p:cNvPr id="10" name="TextBox 9">
            <a:extLst>
              <a:ext uri="{FF2B5EF4-FFF2-40B4-BE49-F238E27FC236}">
                <a16:creationId xmlns:a16="http://schemas.microsoft.com/office/drawing/2014/main" id="{A8641CF4-AA21-417A-8710-4FD639F71EA2}"/>
              </a:ext>
            </a:extLst>
          </p:cNvPr>
          <p:cNvSpPr txBox="1"/>
          <p:nvPr/>
        </p:nvSpPr>
        <p:spPr>
          <a:xfrm>
            <a:off x="271463" y="1036213"/>
            <a:ext cx="8088766" cy="3582199"/>
          </a:xfrm>
          <a:prstGeom prst="rect">
            <a:avLst/>
          </a:prstGeom>
          <a:noFill/>
          <a:ln>
            <a:solidFill>
              <a:schemeClr val="tx1"/>
            </a:solidFill>
          </a:ln>
        </p:spPr>
        <p:txBody>
          <a:bodyPr wrap="square" rtlCol="0">
            <a:spAutoFit/>
          </a:bodyPr>
          <a:lstStyle/>
          <a:p>
            <a:pPr marL="457200" indent="-457200">
              <a:buFont typeface="+mj-lt"/>
              <a:buAutoNum type="arabicPeriod"/>
            </a:pPr>
            <a:r>
              <a:rPr lang="en-GB" sz="2000" dirty="0">
                <a:latin typeface="+mj-lt"/>
              </a:rPr>
              <a:t>Identify </a:t>
            </a:r>
            <a:r>
              <a:rPr lang="en-GB" sz="2000" b="1" dirty="0">
                <a:latin typeface="+mj-lt"/>
              </a:rPr>
              <a:t>one</a:t>
            </a:r>
            <a:r>
              <a:rPr lang="en-GB" sz="2000" dirty="0">
                <a:latin typeface="+mj-lt"/>
              </a:rPr>
              <a:t> advantage and </a:t>
            </a:r>
            <a:r>
              <a:rPr lang="en-GB" sz="2000" b="1" dirty="0">
                <a:latin typeface="+mj-lt"/>
              </a:rPr>
              <a:t>one</a:t>
            </a:r>
            <a:r>
              <a:rPr lang="en-GB" sz="2000" dirty="0">
                <a:latin typeface="+mj-lt"/>
              </a:rPr>
              <a:t> disadvantage to using a bot. </a:t>
            </a:r>
          </a:p>
          <a:p>
            <a:endParaRPr lang="en-GB" sz="2000" dirty="0">
              <a:latin typeface="+mj-lt"/>
            </a:endParaRPr>
          </a:p>
          <a:p>
            <a:pPr>
              <a:lnSpc>
                <a:spcPct val="200000"/>
              </a:lnSpc>
            </a:pPr>
            <a:r>
              <a:rPr lang="en-GB" sz="2000" dirty="0">
                <a:latin typeface="+mj-lt"/>
              </a:rPr>
              <a:t>       Advantage:</a:t>
            </a:r>
          </a:p>
          <a:p>
            <a:pPr>
              <a:lnSpc>
                <a:spcPct val="200000"/>
              </a:lnSpc>
            </a:pPr>
            <a:r>
              <a:rPr lang="en-GB" sz="2000" dirty="0">
                <a:latin typeface="+mj-lt"/>
              </a:rPr>
              <a:t>       </a:t>
            </a:r>
            <a:r>
              <a:rPr lang="en-GB" sz="2000" dirty="0">
                <a:solidFill>
                  <a:srgbClr val="FF0000"/>
                </a:solidFill>
                <a:latin typeface="+mj-lt"/>
              </a:rPr>
              <a:t>Businesses don’t have to spend as much on staff because it is automated.</a:t>
            </a:r>
          </a:p>
          <a:p>
            <a:pPr>
              <a:lnSpc>
                <a:spcPct val="200000"/>
              </a:lnSpc>
            </a:pPr>
            <a:r>
              <a:rPr lang="en-GB" sz="2000" dirty="0">
                <a:latin typeface="+mj-lt"/>
              </a:rPr>
              <a:t>       Disadvantage:</a:t>
            </a:r>
          </a:p>
          <a:p>
            <a:pPr>
              <a:lnSpc>
                <a:spcPct val="200000"/>
              </a:lnSpc>
            </a:pPr>
            <a:r>
              <a:rPr lang="en-GB" sz="2000" dirty="0">
                <a:latin typeface="+mj-lt"/>
              </a:rPr>
              <a:t>       </a:t>
            </a:r>
            <a:r>
              <a:rPr lang="en-GB" sz="2000" dirty="0">
                <a:solidFill>
                  <a:srgbClr val="002060"/>
                </a:solidFill>
                <a:latin typeface="+mj-lt"/>
              </a:rPr>
              <a:t>Can be used as malware. </a:t>
            </a:r>
          </a:p>
          <a:p>
            <a:pPr algn="r">
              <a:lnSpc>
                <a:spcPct val="150000"/>
              </a:lnSpc>
            </a:pPr>
            <a:r>
              <a:rPr lang="en-GB" sz="2000" dirty="0">
                <a:latin typeface="+mj-lt"/>
              </a:rPr>
              <a:t>              </a:t>
            </a:r>
            <a:r>
              <a:rPr lang="en-GB" sz="2000" b="1" dirty="0">
                <a:latin typeface="+mj-lt"/>
              </a:rPr>
              <a:t>[2]</a:t>
            </a:r>
            <a:endParaRPr lang="en-GB" sz="2000" dirty="0">
              <a:latin typeface="+mj-lt"/>
            </a:endParaRPr>
          </a:p>
        </p:txBody>
      </p:sp>
    </p:spTree>
    <p:extLst>
      <p:ext uri="{BB962C8B-B14F-4D97-AF65-F5344CB8AC3E}">
        <p14:creationId xmlns:p14="http://schemas.microsoft.com/office/powerpoint/2010/main" val="3774974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Learners should understand:</a:t>
            </a:r>
          </a:p>
          <a:p>
            <a:pPr lvl="1"/>
            <a:r>
              <a:rPr lang="en-GB" dirty="0"/>
              <a:t>cyber resilience as being a company’s ability to prepare, survive, respond to and recover from a cyber attack</a:t>
            </a:r>
          </a:p>
          <a:p>
            <a:pPr lvl="1"/>
            <a:r>
              <a:rPr lang="en-GB" dirty="0"/>
              <a:t>the potential consequences to a company of a cyber attack</a:t>
            </a:r>
          </a:p>
          <a:p>
            <a:pPr marL="263525" lvl="1" indent="0">
              <a:buNone/>
            </a:pPr>
            <a:endParaRPr lang="en-GB" dirty="0"/>
          </a:p>
          <a:p>
            <a:pPr marL="263525" lvl="1" indent="0">
              <a:buNone/>
            </a:pPr>
            <a:endParaRPr lang="en-GB" dirty="0"/>
          </a:p>
          <a:p>
            <a:pPr marL="263525" lvl="1" indent="0">
              <a:buNone/>
            </a:pPr>
            <a:endParaRPr lang="en-GB" dirty="0"/>
          </a:p>
          <a:p>
            <a:r>
              <a:rPr lang="en-GB" dirty="0"/>
              <a:t>Explain how networks, systems, transmitted and stored data can be protected using the following security measures:</a:t>
            </a:r>
          </a:p>
          <a:p>
            <a:pPr lvl="1"/>
            <a:r>
              <a:rPr lang="en-GB" dirty="0"/>
              <a:t>encryption</a:t>
            </a:r>
          </a:p>
          <a:p>
            <a:pPr lvl="1"/>
            <a:r>
              <a:rPr lang="en-GB" dirty="0"/>
              <a:t>firewalls</a:t>
            </a:r>
          </a:p>
          <a:p>
            <a:pPr lvl="1"/>
            <a:r>
              <a:rPr lang="en-GB" dirty="0"/>
              <a:t>antivirus software</a:t>
            </a:r>
          </a:p>
          <a:p>
            <a:pPr lvl="1"/>
            <a:r>
              <a:rPr lang="en-GB" dirty="0"/>
              <a:t>hierarchical access levels.</a:t>
            </a:r>
          </a:p>
          <a:p>
            <a:r>
              <a:rPr lang="en-GB" dirty="0"/>
              <a:t>Understand what is meant by the term ‘cyber resilience’, understand the potential consequences of a cyber attack and how to prevent them.</a:t>
            </a:r>
          </a:p>
          <a:p>
            <a:pPr marL="0" indent="0">
              <a:buNone/>
            </a:pPr>
            <a:endParaRPr lang="en-GB"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7</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636" y="3064890"/>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66C18B06-B6D0-4BD8-B7F8-0E4E37731A2E}"/>
              </a:ext>
            </a:extLst>
          </p:cNvPr>
          <p:cNvPicPr>
            <a:picLocks noGrp="1" noChangeAspect="1"/>
          </p:cNvPicPr>
          <p:nvPr>
            <p:ph type="pic" sz="quarter" idx="13"/>
          </p:nvPr>
        </p:nvPicPr>
        <p:blipFill>
          <a:blip r:embed="rId2"/>
          <a:srcRect l="28105" r="28105"/>
          <a:stretch>
            <a:fillRect/>
          </a:stretch>
        </p:blipFill>
        <p:spPr>
          <a:prstGeom prst="rect">
            <a:avLst/>
          </a:prstGeom>
        </p:spPr>
      </p:pic>
    </p:spTree>
    <p:extLst>
      <p:ext uri="{BB962C8B-B14F-4D97-AF65-F5344CB8AC3E}">
        <p14:creationId xmlns:p14="http://schemas.microsoft.com/office/powerpoint/2010/main" val="4191138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5089394" cy="461665"/>
          </a:xfrm>
          <a:prstGeom prst="rect">
            <a:avLst/>
          </a:prstGeom>
          <a:noFill/>
        </p:spPr>
        <p:txBody>
          <a:bodyPr wrap="square" rtlCol="0">
            <a:spAutoFit/>
          </a:bodyPr>
          <a:lstStyle/>
          <a:p>
            <a:r>
              <a:rPr lang="en-GB" sz="2400" b="1" u="sng" dirty="0">
                <a:latin typeface="+mj-lt"/>
              </a:rPr>
              <a:t>Key terms</a:t>
            </a: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8</a:t>
            </a:fld>
            <a:endParaRPr lang="en-US" noProof="0"/>
          </a:p>
        </p:txBody>
      </p:sp>
      <p:sp>
        <p:nvSpPr>
          <p:cNvPr id="37" name="TextBox 36">
            <a:extLst>
              <a:ext uri="{FF2B5EF4-FFF2-40B4-BE49-F238E27FC236}">
                <a16:creationId xmlns:a16="http://schemas.microsoft.com/office/drawing/2014/main" id="{31DF6201-7AEA-4F10-B9D5-32AC05F37195}"/>
              </a:ext>
            </a:extLst>
          </p:cNvPr>
          <p:cNvSpPr txBox="1"/>
          <p:nvPr/>
        </p:nvSpPr>
        <p:spPr>
          <a:xfrm>
            <a:off x="157164" y="624840"/>
            <a:ext cx="2481105" cy="2554545"/>
          </a:xfrm>
          <a:prstGeom prst="rect">
            <a:avLst/>
          </a:prstGeom>
          <a:solidFill>
            <a:schemeClr val="accent4">
              <a:lumMod val="20000"/>
              <a:lumOff val="80000"/>
            </a:schemeClr>
          </a:solidFill>
          <a:ln>
            <a:solidFill>
              <a:schemeClr val="tx1"/>
            </a:solidFill>
          </a:ln>
        </p:spPr>
        <p:txBody>
          <a:bodyPr wrap="square" rtlCol="0">
            <a:spAutoFit/>
          </a:bodyPr>
          <a:lstStyle/>
          <a:p>
            <a:r>
              <a:rPr lang="en-GB" sz="2000" b="1" dirty="0">
                <a:latin typeface="+mj-lt"/>
              </a:rPr>
              <a:t>Important terms:</a:t>
            </a:r>
          </a:p>
          <a:p>
            <a:pPr marL="342900" indent="-342900">
              <a:buFont typeface="Arial" panose="020B0604020202020204" pitchFamily="34" charset="0"/>
              <a:buChar char="•"/>
            </a:pPr>
            <a:r>
              <a:rPr lang="en-GB" sz="2000" dirty="0">
                <a:latin typeface="+mj-lt"/>
              </a:rPr>
              <a:t>Corrupted data</a:t>
            </a:r>
          </a:p>
          <a:p>
            <a:pPr marL="342900" indent="-342900">
              <a:buFont typeface="Arial" panose="020B0604020202020204" pitchFamily="34" charset="0"/>
              <a:buChar char="•"/>
            </a:pPr>
            <a:r>
              <a:rPr lang="en-GB" sz="2000" dirty="0">
                <a:latin typeface="+mj-lt"/>
              </a:rPr>
              <a:t>Cyber resilience</a:t>
            </a:r>
          </a:p>
          <a:p>
            <a:pPr marL="342900" indent="-342900">
              <a:buFont typeface="Arial" panose="020B0604020202020204" pitchFamily="34" charset="0"/>
              <a:buChar char="•"/>
            </a:pPr>
            <a:r>
              <a:rPr lang="en-GB" sz="2000" dirty="0">
                <a:latin typeface="+mj-lt"/>
              </a:rPr>
              <a:t>Encryption</a:t>
            </a:r>
          </a:p>
          <a:p>
            <a:pPr marL="342900" indent="-342900">
              <a:buFont typeface="Arial" panose="020B0604020202020204" pitchFamily="34" charset="0"/>
              <a:buChar char="•"/>
            </a:pPr>
            <a:r>
              <a:rPr lang="en-GB" sz="2000" dirty="0">
                <a:latin typeface="+mj-lt"/>
              </a:rPr>
              <a:t>Malware</a:t>
            </a:r>
          </a:p>
          <a:p>
            <a:pPr marL="342900" indent="-342900">
              <a:buFont typeface="Arial" panose="020B0604020202020204" pitchFamily="34" charset="0"/>
              <a:buChar char="•"/>
            </a:pPr>
            <a:r>
              <a:rPr lang="en-GB" sz="2000" dirty="0">
                <a:latin typeface="+mj-lt"/>
              </a:rPr>
              <a:t>Anti-malware</a:t>
            </a:r>
          </a:p>
          <a:p>
            <a:pPr marL="342900" indent="-342900">
              <a:buFont typeface="Arial" panose="020B0604020202020204" pitchFamily="34" charset="0"/>
              <a:buChar char="•"/>
            </a:pPr>
            <a:r>
              <a:rPr lang="en-GB" sz="2000" dirty="0">
                <a:latin typeface="+mj-lt"/>
              </a:rPr>
              <a:t>Social engineering</a:t>
            </a:r>
          </a:p>
          <a:p>
            <a:pPr marL="342900" indent="-342900">
              <a:buFont typeface="Arial" panose="020B0604020202020204" pitchFamily="34" charset="0"/>
              <a:buChar char="•"/>
            </a:pPr>
            <a:r>
              <a:rPr lang="en-GB" sz="2000" dirty="0">
                <a:latin typeface="+mj-lt"/>
              </a:rPr>
              <a:t>Phishing</a:t>
            </a:r>
          </a:p>
        </p:txBody>
      </p:sp>
      <p:graphicFrame>
        <p:nvGraphicFramePr>
          <p:cNvPr id="2" name="Table 1">
            <a:extLst>
              <a:ext uri="{FF2B5EF4-FFF2-40B4-BE49-F238E27FC236}">
                <a16:creationId xmlns:a16="http://schemas.microsoft.com/office/drawing/2014/main" id="{8C78DC07-0DC5-40D2-8A2D-B11ACA8F2F4F}"/>
              </a:ext>
            </a:extLst>
          </p:cNvPr>
          <p:cNvGraphicFramePr>
            <a:graphicFrameLocks noGrp="1"/>
          </p:cNvGraphicFramePr>
          <p:nvPr>
            <p:extLst>
              <p:ext uri="{D42A27DB-BD31-4B8C-83A1-F6EECF244321}">
                <p14:modId xmlns:p14="http://schemas.microsoft.com/office/powerpoint/2010/main" val="1821212860"/>
              </p:ext>
            </p:extLst>
          </p:nvPr>
        </p:nvGraphicFramePr>
        <p:xfrm>
          <a:off x="2893102" y="624840"/>
          <a:ext cx="9173980" cy="4338320"/>
        </p:xfrm>
        <a:graphic>
          <a:graphicData uri="http://schemas.openxmlformats.org/drawingml/2006/table">
            <a:tbl>
              <a:tblPr firstRow="1" bandRow="1">
                <a:tableStyleId>{5940675A-B579-460E-94D1-54222C63F5DA}</a:tableStyleId>
              </a:tblPr>
              <a:tblGrid>
                <a:gridCol w="2128603">
                  <a:extLst>
                    <a:ext uri="{9D8B030D-6E8A-4147-A177-3AD203B41FA5}">
                      <a16:colId xmlns:a16="http://schemas.microsoft.com/office/drawing/2014/main" val="1736239629"/>
                    </a:ext>
                  </a:extLst>
                </a:gridCol>
                <a:gridCol w="7045377">
                  <a:extLst>
                    <a:ext uri="{9D8B030D-6E8A-4147-A177-3AD203B41FA5}">
                      <a16:colId xmlns:a16="http://schemas.microsoft.com/office/drawing/2014/main" val="2994654192"/>
                    </a:ext>
                  </a:extLst>
                </a:gridCol>
              </a:tblGrid>
              <a:tr h="370840">
                <a:tc gridSpan="2">
                  <a:txBody>
                    <a:bodyPr/>
                    <a:lstStyle/>
                    <a:p>
                      <a:r>
                        <a:rPr lang="en-GB" sz="2000" b="1" dirty="0">
                          <a:latin typeface="+mj-lt"/>
                        </a:rPr>
                        <a:t>Key words</a:t>
                      </a:r>
                    </a:p>
                  </a:txBody>
                  <a:tcPr/>
                </a:tc>
                <a:tc hMerge="1">
                  <a:txBody>
                    <a:bodyPr/>
                    <a:lstStyle/>
                    <a:p>
                      <a:endParaRPr lang="en-GB" dirty="0">
                        <a:latin typeface="+mj-lt"/>
                      </a:endParaRPr>
                    </a:p>
                  </a:txBody>
                  <a:tcPr/>
                </a:tc>
                <a:extLst>
                  <a:ext uri="{0D108BD9-81ED-4DB2-BD59-A6C34878D82A}">
                    <a16:rowId xmlns:a16="http://schemas.microsoft.com/office/drawing/2014/main" val="2155848176"/>
                  </a:ext>
                </a:extLst>
              </a:tr>
              <a:tr h="370840">
                <a:tc>
                  <a:txBody>
                    <a:bodyPr/>
                    <a:lstStyle/>
                    <a:p>
                      <a:r>
                        <a:rPr lang="en-GB" sz="1800" dirty="0">
                          <a:latin typeface="+mj-lt"/>
                        </a:rPr>
                        <a:t>Corrupted data</a:t>
                      </a:r>
                    </a:p>
                  </a:txBody>
                  <a:tcPr>
                    <a:solidFill>
                      <a:schemeClr val="bg1">
                        <a:lumMod val="85000"/>
                      </a:schemeClr>
                    </a:solidFill>
                  </a:tcPr>
                </a:tc>
                <a:tc>
                  <a:txBody>
                    <a:bodyPr/>
                    <a:lstStyle/>
                    <a:p>
                      <a:r>
                        <a:rPr lang="en-GB" sz="1800" dirty="0">
                          <a:latin typeface="+mj-lt"/>
                        </a:rPr>
                        <a:t>When data becomes damaged and inaccessible. </a:t>
                      </a:r>
                    </a:p>
                  </a:txBody>
                  <a:tcPr/>
                </a:tc>
                <a:extLst>
                  <a:ext uri="{0D108BD9-81ED-4DB2-BD59-A6C34878D82A}">
                    <a16:rowId xmlns:a16="http://schemas.microsoft.com/office/drawing/2014/main" val="1513934218"/>
                  </a:ext>
                </a:extLst>
              </a:tr>
              <a:tr h="370840">
                <a:tc>
                  <a:txBody>
                    <a:bodyPr/>
                    <a:lstStyle/>
                    <a:p>
                      <a:r>
                        <a:rPr lang="en-GB" sz="1800" dirty="0">
                          <a:latin typeface="+mj-lt"/>
                        </a:rPr>
                        <a:t>Cyber resilience</a:t>
                      </a:r>
                    </a:p>
                  </a:txBody>
                  <a:tcPr>
                    <a:solidFill>
                      <a:schemeClr val="bg1">
                        <a:lumMod val="85000"/>
                      </a:schemeClr>
                    </a:solidFill>
                  </a:tcPr>
                </a:tc>
                <a:tc>
                  <a:txBody>
                    <a:bodyPr/>
                    <a:lstStyle/>
                    <a:p>
                      <a:r>
                        <a:rPr lang="en-GB" sz="1800" dirty="0">
                          <a:latin typeface="+mj-lt"/>
                        </a:rPr>
                        <a:t>The ability to keep your business, data, and devices online no matter what threats come your way. </a:t>
                      </a:r>
                    </a:p>
                  </a:txBody>
                  <a:tcPr/>
                </a:tc>
                <a:extLst>
                  <a:ext uri="{0D108BD9-81ED-4DB2-BD59-A6C34878D82A}">
                    <a16:rowId xmlns:a16="http://schemas.microsoft.com/office/drawing/2014/main" val="3403634850"/>
                  </a:ext>
                </a:extLst>
              </a:tr>
              <a:tr h="370840">
                <a:tc>
                  <a:txBody>
                    <a:bodyPr/>
                    <a:lstStyle/>
                    <a:p>
                      <a:pPr marL="0" algn="l" defTabSz="914400" rtl="0" eaLnBrk="1" latinLnBrk="0" hangingPunct="1"/>
                      <a:r>
                        <a:rPr lang="en-GB" sz="1800" kern="1200" dirty="0">
                          <a:solidFill>
                            <a:schemeClr val="tx1"/>
                          </a:solidFill>
                          <a:latin typeface="+mj-lt"/>
                          <a:ea typeface="+mn-ea"/>
                          <a:cs typeface="+mn-cs"/>
                        </a:rPr>
                        <a:t>Encryption</a:t>
                      </a:r>
                    </a:p>
                  </a:txBody>
                  <a:tcPr>
                    <a:solidFill>
                      <a:schemeClr val="bg1">
                        <a:lumMod val="85000"/>
                      </a:schemeClr>
                    </a:solidFill>
                  </a:tcPr>
                </a:tc>
                <a:tc>
                  <a:txBody>
                    <a:bodyPr/>
                    <a:lstStyle/>
                    <a:p>
                      <a:r>
                        <a:rPr lang="en-GB" sz="1800" dirty="0">
                          <a:latin typeface="+mj-lt"/>
                        </a:rPr>
                        <a:t>An algorithm used to scramble data in order to make it unreadable. </a:t>
                      </a:r>
                    </a:p>
                  </a:txBody>
                  <a:tcPr/>
                </a:tc>
                <a:extLst>
                  <a:ext uri="{0D108BD9-81ED-4DB2-BD59-A6C34878D82A}">
                    <a16:rowId xmlns:a16="http://schemas.microsoft.com/office/drawing/2014/main" val="1560296519"/>
                  </a:ext>
                </a:extLst>
              </a:tr>
              <a:tr h="0">
                <a:tc>
                  <a:txBody>
                    <a:bodyPr/>
                    <a:lstStyle/>
                    <a:p>
                      <a:pPr marL="0" algn="l" defTabSz="914400" rtl="0" eaLnBrk="1" latinLnBrk="0" hangingPunct="1"/>
                      <a:r>
                        <a:rPr lang="en-GB" sz="1800" kern="1200" dirty="0">
                          <a:solidFill>
                            <a:schemeClr val="tx1"/>
                          </a:solidFill>
                          <a:latin typeface="+mj-lt"/>
                          <a:ea typeface="+mn-ea"/>
                          <a:cs typeface="+mn-cs"/>
                        </a:rPr>
                        <a:t>Malware</a:t>
                      </a:r>
                    </a:p>
                  </a:txBody>
                  <a:tcPr>
                    <a:solidFill>
                      <a:schemeClr val="bg1">
                        <a:lumMod val="85000"/>
                      </a:schemeClr>
                    </a:solidFill>
                  </a:tcPr>
                </a:tc>
                <a:tc>
                  <a:txBody>
                    <a:bodyPr/>
                    <a:lstStyle/>
                    <a:p>
                      <a:r>
                        <a:rPr lang="en-GB" sz="1800" dirty="0">
                          <a:latin typeface="+mj-lt"/>
                        </a:rPr>
                        <a:t>Short for malicious software, malware is a broad term used to describe</a:t>
                      </a:r>
                    </a:p>
                    <a:p>
                      <a:r>
                        <a:rPr lang="en-GB" sz="1800" dirty="0">
                          <a:latin typeface="+mj-lt"/>
                        </a:rPr>
                        <a:t>software used to disrupt computer operation.</a:t>
                      </a:r>
                    </a:p>
                  </a:txBody>
                  <a:tcPr/>
                </a:tc>
                <a:extLst>
                  <a:ext uri="{0D108BD9-81ED-4DB2-BD59-A6C34878D82A}">
                    <a16:rowId xmlns:a16="http://schemas.microsoft.com/office/drawing/2014/main" val="397322574"/>
                  </a:ext>
                </a:extLst>
              </a:tr>
              <a:tr h="0">
                <a:tc>
                  <a:txBody>
                    <a:bodyPr/>
                    <a:lstStyle/>
                    <a:p>
                      <a:r>
                        <a:rPr lang="en-GB" sz="1800" dirty="0">
                          <a:latin typeface="+mj-lt"/>
                        </a:rPr>
                        <a:t>Anti-malware</a:t>
                      </a:r>
                    </a:p>
                  </a:txBody>
                  <a:tcPr>
                    <a:solidFill>
                      <a:schemeClr val="bg1">
                        <a:lumMod val="85000"/>
                      </a:schemeClr>
                    </a:solidFill>
                  </a:tcPr>
                </a:tc>
                <a:tc>
                  <a:txBody>
                    <a:bodyPr/>
                    <a:lstStyle/>
                    <a:p>
                      <a:r>
                        <a:rPr lang="en-GB" sz="1800" dirty="0">
                          <a:latin typeface="+mj-lt"/>
                        </a:rPr>
                        <a:t>A program that scans a computer system to prevent, detect and remove malware.</a:t>
                      </a:r>
                    </a:p>
                  </a:txBody>
                  <a:tcPr/>
                </a:tc>
                <a:extLst>
                  <a:ext uri="{0D108BD9-81ED-4DB2-BD59-A6C34878D82A}">
                    <a16:rowId xmlns:a16="http://schemas.microsoft.com/office/drawing/2014/main" val="2800947505"/>
                  </a:ext>
                </a:extLst>
              </a:tr>
              <a:tr h="0">
                <a:tc>
                  <a:txBody>
                    <a:bodyPr/>
                    <a:lstStyle/>
                    <a:p>
                      <a:r>
                        <a:rPr lang="en-GB" sz="1800" dirty="0">
                          <a:latin typeface="+mj-lt"/>
                        </a:rPr>
                        <a:t>Social engineering</a:t>
                      </a:r>
                    </a:p>
                  </a:txBody>
                  <a:tcPr>
                    <a:solidFill>
                      <a:schemeClr val="bg1">
                        <a:lumMod val="85000"/>
                      </a:schemeClr>
                    </a:solidFill>
                  </a:tcPr>
                </a:tc>
                <a:tc>
                  <a:txBody>
                    <a:bodyPr/>
                    <a:lstStyle/>
                    <a:p>
                      <a:r>
                        <a:rPr lang="en-GB" sz="1800" dirty="0">
                          <a:latin typeface="+mj-lt"/>
                        </a:rPr>
                        <a:t>Psychological manipulation of people into revealing personal or confidential information.</a:t>
                      </a:r>
                    </a:p>
                  </a:txBody>
                  <a:tcPr/>
                </a:tc>
                <a:extLst>
                  <a:ext uri="{0D108BD9-81ED-4DB2-BD59-A6C34878D82A}">
                    <a16:rowId xmlns:a16="http://schemas.microsoft.com/office/drawing/2014/main" val="3674960983"/>
                  </a:ext>
                </a:extLst>
              </a:tr>
              <a:tr h="0">
                <a:tc>
                  <a:txBody>
                    <a:bodyPr/>
                    <a:lstStyle/>
                    <a:p>
                      <a:r>
                        <a:rPr lang="en-GB" sz="1800" dirty="0">
                          <a:latin typeface="+mj-lt"/>
                        </a:rPr>
                        <a:t>Phishing</a:t>
                      </a:r>
                    </a:p>
                  </a:txBody>
                  <a:tcPr>
                    <a:solidFill>
                      <a:schemeClr val="bg1">
                        <a:lumMod val="85000"/>
                      </a:schemeClr>
                    </a:solidFill>
                  </a:tcPr>
                </a:tc>
                <a:tc>
                  <a:txBody>
                    <a:bodyPr/>
                    <a:lstStyle/>
                    <a:p>
                      <a:r>
                        <a:rPr lang="en-GB" sz="1800" dirty="0">
                          <a:latin typeface="+mj-lt"/>
                        </a:rPr>
                        <a:t>A fraudulent technique where an internet user is tricked into revealing personal or confidential information.</a:t>
                      </a:r>
                    </a:p>
                  </a:txBody>
                  <a:tcPr/>
                </a:tc>
                <a:extLst>
                  <a:ext uri="{0D108BD9-81ED-4DB2-BD59-A6C34878D82A}">
                    <a16:rowId xmlns:a16="http://schemas.microsoft.com/office/drawing/2014/main" val="335015678"/>
                  </a:ext>
                </a:extLst>
              </a:tr>
            </a:tbl>
          </a:graphicData>
        </a:graphic>
      </p:graphicFrame>
    </p:spTree>
    <p:extLst>
      <p:ext uri="{BB962C8B-B14F-4D97-AF65-F5344CB8AC3E}">
        <p14:creationId xmlns:p14="http://schemas.microsoft.com/office/powerpoint/2010/main" val="88059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 y="146385"/>
            <a:ext cx="6515100" cy="461665"/>
          </a:xfrm>
          <a:prstGeom prst="rect">
            <a:avLst/>
          </a:prstGeom>
          <a:noFill/>
        </p:spPr>
        <p:txBody>
          <a:bodyPr wrap="square" rtlCol="0">
            <a:spAutoFit/>
          </a:bodyPr>
          <a:lstStyle/>
          <a:p>
            <a:r>
              <a:rPr lang="en-GB" sz="2400" b="1" u="sng" dirty="0">
                <a:latin typeface="+mj-lt"/>
              </a:rPr>
              <a:t>Cyber resilience</a:t>
            </a:r>
          </a:p>
        </p:txBody>
      </p:sp>
      <p:sp>
        <p:nvSpPr>
          <p:cNvPr id="16" name="Rectangle 15">
            <a:extLst>
              <a:ext uri="{FF2B5EF4-FFF2-40B4-BE49-F238E27FC236}">
                <a16:creationId xmlns:a16="http://schemas.microsoft.com/office/drawing/2014/main" id="{68AA8E14-3FFA-4E3D-9C52-CE14467164A4}"/>
              </a:ext>
            </a:extLst>
          </p:cNvPr>
          <p:cNvSpPr/>
          <p:nvPr/>
        </p:nvSpPr>
        <p:spPr>
          <a:xfrm>
            <a:off x="4135919" y="581992"/>
            <a:ext cx="7898915" cy="102195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Cyber Resilience can be thought of as digital fitness. It’s the ability to keep your business, data, and devices online no matter what threats come your way. </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185370203"/>
              </p:ext>
            </p:extLst>
          </p:nvPr>
        </p:nvGraphicFramePr>
        <p:xfrm>
          <a:off x="4146720" y="2039555"/>
          <a:ext cx="7898914" cy="1706880"/>
        </p:xfrm>
        <a:graphic>
          <a:graphicData uri="http://schemas.openxmlformats.org/drawingml/2006/table">
            <a:tbl>
              <a:tblPr firstRow="1" bandRow="1">
                <a:tableStyleId>{5C22544A-7EE6-4342-B048-85BDC9FD1C3A}</a:tableStyleId>
              </a:tblPr>
              <a:tblGrid>
                <a:gridCol w="7898914">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03965">
                <a:tc>
                  <a:txBody>
                    <a:bodyPr/>
                    <a:lstStyle/>
                    <a:p>
                      <a:pPr marL="457200" indent="-457200" algn="l">
                        <a:buAutoNum type="arabicPeriod"/>
                      </a:pPr>
                      <a:r>
                        <a:rPr lang="en-GB" sz="2000" b="0" dirty="0">
                          <a:latin typeface="Tw Cen MT" panose="020B0602020104020603" pitchFamily="34" charset="0"/>
                        </a:rPr>
                        <a:t>Cyber resilience helps stop every single cyber attack – TRUE or FALSE, justify your reasons.</a:t>
                      </a:r>
                    </a:p>
                    <a:p>
                      <a:pPr marL="457200" indent="-457200" algn="l">
                        <a:buAutoNum type="arabicPeriod"/>
                      </a:pPr>
                      <a:r>
                        <a:rPr lang="en-GB" sz="2000" b="0" dirty="0">
                          <a:latin typeface="Tw Cen MT" panose="020B0602020104020603" pitchFamily="34" charset="0"/>
                        </a:rPr>
                        <a:t>Identify some of the potential consequences to a company of a cyber attack.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7978346" y="1616171"/>
            <a:ext cx="537575" cy="48702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2510696569"/>
              </p:ext>
            </p:extLst>
          </p:nvPr>
        </p:nvGraphicFramePr>
        <p:xfrm>
          <a:off x="4146718" y="4245684"/>
          <a:ext cx="7898916" cy="2383975"/>
        </p:xfrm>
        <a:graphic>
          <a:graphicData uri="http://schemas.openxmlformats.org/drawingml/2006/table">
            <a:tbl>
              <a:tblPr firstRow="1" bandRow="1">
                <a:tableStyleId>{5C22544A-7EE6-4342-B048-85BDC9FD1C3A}</a:tableStyleId>
              </a:tblPr>
              <a:tblGrid>
                <a:gridCol w="7898916">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FALSE. Because no matter how prepared an organisation is, there is always a risk that they could still become a victim of a cyber attack and it’s all about how they respond.</a:t>
                      </a:r>
                    </a:p>
                    <a:p>
                      <a:pPr marL="457200" indent="-457200" algn="l">
                        <a:buAutoNum type="arabicPeriod"/>
                      </a:pPr>
                      <a:r>
                        <a:rPr lang="en-GB" sz="2000" b="0" dirty="0">
                          <a:latin typeface="Tw Cen MT" panose="020B0602020104020603" pitchFamily="34" charset="0"/>
                        </a:rPr>
                        <a:t>Consequences include: temporary or permanent loss of data and information, damaged or corrupted software, websites taken down, loss of reputation, loss of competitive advantage and financial loss.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8059" y="1783819"/>
            <a:ext cx="537575" cy="4870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7">
            <a:extLst>
              <a:ext uri="{FF2B5EF4-FFF2-40B4-BE49-F238E27FC236}">
                <a16:creationId xmlns:a16="http://schemas.microsoft.com/office/drawing/2014/main" id="{F9882D25-C716-4E47-AC58-533BB904E683}"/>
              </a:ext>
            </a:extLst>
          </p:cNvPr>
          <p:cNvGraphicFramePr>
            <a:graphicFrameLocks noGrp="1"/>
          </p:cNvGraphicFramePr>
          <p:nvPr>
            <p:extLst>
              <p:ext uri="{D42A27DB-BD31-4B8C-83A1-F6EECF244321}">
                <p14:modId xmlns:p14="http://schemas.microsoft.com/office/powerpoint/2010/main" val="158016150"/>
              </p:ext>
            </p:extLst>
          </p:nvPr>
        </p:nvGraphicFramePr>
        <p:xfrm>
          <a:off x="157165" y="5893059"/>
          <a:ext cx="3861189" cy="736600"/>
        </p:xfrm>
        <a:graphic>
          <a:graphicData uri="http://schemas.openxmlformats.org/drawingml/2006/table">
            <a:tbl>
              <a:tblPr firstRow="1" bandRow="1">
                <a:tableStyleId>{5C22544A-7EE6-4342-B048-85BDC9FD1C3A}</a:tableStyleId>
              </a:tblPr>
              <a:tblGrid>
                <a:gridCol w="3861189">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4"/>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9" name="Picture 2" descr="Video Icon Icons - Download Free Vector Icons | Noun Project">
            <a:extLst>
              <a:ext uri="{FF2B5EF4-FFF2-40B4-BE49-F238E27FC236}">
                <a16:creationId xmlns:a16="http://schemas.microsoft.com/office/drawing/2014/main" id="{D84544F0-BA07-45B0-B09F-53B65D5A9F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2487" y="5524758"/>
            <a:ext cx="736601" cy="7366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1024BAF0-0F71-4FB9-A45F-F7F27C30F945}"/>
              </a:ext>
            </a:extLst>
          </p:cNvPr>
          <p:cNvPicPr>
            <a:picLocks noChangeAspect="1"/>
          </p:cNvPicPr>
          <p:nvPr/>
        </p:nvPicPr>
        <p:blipFill>
          <a:blip r:embed="rId6"/>
          <a:stretch>
            <a:fillRect/>
          </a:stretch>
        </p:blipFill>
        <p:spPr>
          <a:xfrm>
            <a:off x="173920" y="621091"/>
            <a:ext cx="3811669" cy="2287001"/>
          </a:xfrm>
          <a:prstGeom prst="rect">
            <a:avLst/>
          </a:prstGeom>
          <a:ln>
            <a:solidFill>
              <a:schemeClr val="tx1"/>
            </a:solidFill>
          </a:ln>
        </p:spPr>
      </p:pic>
    </p:spTree>
    <p:extLst>
      <p:ext uri="{BB962C8B-B14F-4D97-AF65-F5344CB8AC3E}">
        <p14:creationId xmlns:p14="http://schemas.microsoft.com/office/powerpoint/2010/main" val="2389074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1947</Words>
  <Application>Microsoft Office PowerPoint</Application>
  <PresentationFormat>Widescreen</PresentationFormat>
  <Paragraphs>235</Paragraphs>
  <Slides>14</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Lucida Sans Typewriter</vt:lpstr>
      <vt:lpstr>Times New Roman</vt:lpstr>
      <vt:lpstr>Tw Cen MT</vt:lpstr>
      <vt:lpstr>Wingdings</vt:lpstr>
      <vt:lpstr>Office Theme</vt:lpstr>
      <vt:lpstr>WJEC GCSE Digital Technology</vt:lpstr>
      <vt:lpstr>PowerPoint Presentation</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2021-07-07T15:31:39Z</dcterms:modified>
</cp:coreProperties>
</file>